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696" y="-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27C0F4-6398-3A49-83B0-90A534E46EFB}" type="datetimeFigureOut">
              <a:rPr lang="en-US" smtClean="0"/>
              <a:pPr/>
              <a:t>6/17/2014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94B12-138A-2145-AD90-7FE09C5CB246}" type="slidenum">
              <a:rPr lang="en-US" smtClean="0"/>
              <a:pPr/>
              <a:t>‹#›</a:t>
            </a:fld>
            <a:endParaRPr lang="en-US"/>
          </a:p>
        </p:txBody>
      </p:sp>
    </p:spTree>
    <p:extLst>
      <p:ext uri="{BB962C8B-B14F-4D97-AF65-F5344CB8AC3E}">
        <p14:creationId xmlns="" xmlns:p14="http://schemas.microsoft.com/office/powerpoint/2010/main" val="2594665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What do writers do? They write. They write about themselves, their pets, their questions, their observations, and things they wonder about. They write every day and sometimes at night!</a:t>
            </a:r>
          </a:p>
        </p:txBody>
      </p:sp>
      <p:sp>
        <p:nvSpPr>
          <p:cNvPr id="163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B97C13C-3873-854C-9E25-56A7B2E0951F}" type="slidenum">
              <a:rPr lang="en-US" sz="1200"/>
              <a:pPr eaLnBrk="1" hangingPunct="1"/>
              <a:t>10</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01B872F-16B1-C844-91A2-60DA13EF9793}" type="slidenum">
              <a:rPr lang="en-US" sz="1200"/>
              <a:pPr eaLnBrk="1" hangingPunct="1"/>
              <a:t>22</a:t>
            </a:fld>
            <a:endParaRPr lang="en-US" sz="1200"/>
          </a:p>
        </p:txBody>
      </p:sp>
      <p:sp>
        <p:nvSpPr>
          <p:cNvPr id="50178" name="Rectangle 2"/>
          <p:cNvSpPr>
            <a:spLocks noGrp="1" noRot="1" noChangeAspect="1" noChangeArrowheads="1" noTextEdit="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Creating tension – </a:t>
            </a:r>
          </a:p>
          <a:p>
            <a:pPr eaLnBrk="1" hangingPunct="1"/>
            <a:r>
              <a:rPr lang="en-US">
                <a:latin typeface="Times New Roman" charset="0"/>
                <a:ea typeface="ＭＳ Ｐゴシック" charset="0"/>
                <a:cs typeface="ＭＳ Ｐゴシック" charset="0"/>
              </a:rPr>
              <a:t>Edge of your seat kind of writing</a:t>
            </a:r>
          </a:p>
          <a:p>
            <a:pPr eaLnBrk="1" hangingPunct="1"/>
            <a:r>
              <a:rPr lang="en-US">
                <a:latin typeface="Times New Roman" charset="0"/>
                <a:ea typeface="ＭＳ Ｐゴシック" charset="0"/>
                <a:cs typeface="ＭＳ Ｐゴシック" charset="0"/>
              </a:rPr>
              <a:t>Look at how tension is created. Ask teachers to think of a spot in their piece where they can create tension.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Read and discuss the text. Have teachers note that this is a classic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show don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 tell</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piece. Have teachers think about a room in their house or a setting from their list and star and begin to show don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 tell.</a:t>
            </a:r>
            <a:endParaRPr lang="en-US">
              <a:latin typeface="Times New Roman" charset="0"/>
              <a:ea typeface="ＭＳ Ｐゴシック" charset="0"/>
              <a:cs typeface="ＭＳ Ｐゴシック" charset="0"/>
            </a:endParaRPr>
          </a:p>
        </p:txBody>
      </p:sp>
      <p:sp>
        <p:nvSpPr>
          <p:cNvPr id="4505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451D7C-79BA-1E43-B6F6-F8296972ED0F}" type="slidenum">
              <a:rPr lang="en-US" sz="1200"/>
              <a:pPr eaLnBrk="1" hangingPunct="1"/>
              <a:t>23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Read and discuss. Note the way a long sentence without commas but lots of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ands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can create an overwhelming affect like there are a lot of things happening at once.</a:t>
            </a:r>
          </a:p>
          <a:p>
            <a:r>
              <a:rPr lang="en-US">
                <a:latin typeface="Times New Roman" charset="0"/>
                <a:ea typeface="ＭＳ Ｐゴシック" charset="0"/>
                <a:cs typeface="ＭＳ Ｐゴシック" charset="0"/>
              </a:rPr>
              <a:t>Ask teachers to think of a moment in time that seems crazy and then tends to settle down – like getting ready for dismissal and then the quiet after the kids leave. </a:t>
            </a:r>
          </a:p>
          <a:p>
            <a:r>
              <a:rPr lang="en-US">
                <a:latin typeface="Times New Roman" charset="0"/>
                <a:ea typeface="ＭＳ Ｐゴシック" charset="0"/>
                <a:cs typeface="ＭＳ Ｐゴシック" charset="0"/>
              </a:rPr>
              <a:t>Give them a moment to try the long short short method. </a:t>
            </a:r>
          </a:p>
        </p:txBody>
      </p:sp>
      <p:sp>
        <p:nvSpPr>
          <p:cNvPr id="532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0D96907-72B9-E44C-9865-E5F411F47150}" type="slidenum">
              <a:rPr lang="en-US" sz="1200"/>
              <a:pPr eaLnBrk="1" hangingPunct="1"/>
              <a:t>24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Turn and talk – what are your expectations for how students keep a notebook and how you assess them?</a:t>
            </a:r>
          </a:p>
        </p:txBody>
      </p:sp>
      <p:sp>
        <p:nvSpPr>
          <p:cNvPr id="747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534016A-DDE5-744D-981D-42598B559D6B}" type="slidenum">
              <a:rPr lang="en-US" sz="1200"/>
              <a:pPr eaLnBrk="1" hangingPunct="1"/>
              <a:t>43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D197C5-656F-8347-AFD7-274EACCFA95E}" type="datetimeFigureOut">
              <a:rPr lang="en-US" smtClean="0"/>
              <a:pPr/>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E1640-4425-344F-BF45-CA813F29E4F5}" type="slidenum">
              <a:rPr lang="en-US" smtClean="0"/>
              <a:pPr/>
              <a:t>‹#›</a:t>
            </a:fld>
            <a:endParaRPr lang="en-US"/>
          </a:p>
        </p:txBody>
      </p:sp>
    </p:spTree>
    <p:extLst>
      <p:ext uri="{BB962C8B-B14F-4D97-AF65-F5344CB8AC3E}">
        <p14:creationId xmlns="" xmlns:p14="http://schemas.microsoft.com/office/powerpoint/2010/main" val="2548952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197C5-656F-8347-AFD7-274EACCFA95E}" type="datetimeFigureOut">
              <a:rPr lang="en-US" smtClean="0"/>
              <a:pPr/>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E1640-4425-344F-BF45-CA813F29E4F5}" type="slidenum">
              <a:rPr lang="en-US" smtClean="0"/>
              <a:pPr/>
              <a:t>‹#›</a:t>
            </a:fld>
            <a:endParaRPr lang="en-US"/>
          </a:p>
        </p:txBody>
      </p:sp>
    </p:spTree>
    <p:extLst>
      <p:ext uri="{BB962C8B-B14F-4D97-AF65-F5344CB8AC3E}">
        <p14:creationId xmlns="" xmlns:p14="http://schemas.microsoft.com/office/powerpoint/2010/main" val="183570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197C5-656F-8347-AFD7-274EACCFA95E}" type="datetimeFigureOut">
              <a:rPr lang="en-US" smtClean="0"/>
              <a:pPr/>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E1640-4425-344F-BF45-CA813F29E4F5}" type="slidenum">
              <a:rPr lang="en-US" smtClean="0"/>
              <a:pPr/>
              <a:t>‹#›</a:t>
            </a:fld>
            <a:endParaRPr lang="en-US"/>
          </a:p>
        </p:txBody>
      </p:sp>
    </p:spTree>
    <p:extLst>
      <p:ext uri="{BB962C8B-B14F-4D97-AF65-F5344CB8AC3E}">
        <p14:creationId xmlns="" xmlns:p14="http://schemas.microsoft.com/office/powerpoint/2010/main" val="241366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197C5-656F-8347-AFD7-274EACCFA95E}" type="datetimeFigureOut">
              <a:rPr lang="en-US" smtClean="0"/>
              <a:pPr/>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E1640-4425-344F-BF45-CA813F29E4F5}" type="slidenum">
              <a:rPr lang="en-US" smtClean="0"/>
              <a:pPr/>
              <a:t>‹#›</a:t>
            </a:fld>
            <a:endParaRPr lang="en-US"/>
          </a:p>
        </p:txBody>
      </p:sp>
    </p:spTree>
    <p:extLst>
      <p:ext uri="{BB962C8B-B14F-4D97-AF65-F5344CB8AC3E}">
        <p14:creationId xmlns="" xmlns:p14="http://schemas.microsoft.com/office/powerpoint/2010/main" val="402066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D197C5-656F-8347-AFD7-274EACCFA95E}" type="datetimeFigureOut">
              <a:rPr lang="en-US" smtClean="0"/>
              <a:pPr/>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E1640-4425-344F-BF45-CA813F29E4F5}" type="slidenum">
              <a:rPr lang="en-US" smtClean="0"/>
              <a:pPr/>
              <a:t>‹#›</a:t>
            </a:fld>
            <a:endParaRPr lang="en-US"/>
          </a:p>
        </p:txBody>
      </p:sp>
    </p:spTree>
    <p:extLst>
      <p:ext uri="{BB962C8B-B14F-4D97-AF65-F5344CB8AC3E}">
        <p14:creationId xmlns="" xmlns:p14="http://schemas.microsoft.com/office/powerpoint/2010/main" val="396277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D197C5-656F-8347-AFD7-274EACCFA95E}" type="datetimeFigureOut">
              <a:rPr lang="en-US" smtClean="0"/>
              <a:pPr/>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E1640-4425-344F-BF45-CA813F29E4F5}" type="slidenum">
              <a:rPr lang="en-US" smtClean="0"/>
              <a:pPr/>
              <a:t>‹#›</a:t>
            </a:fld>
            <a:endParaRPr lang="en-US"/>
          </a:p>
        </p:txBody>
      </p:sp>
    </p:spTree>
    <p:extLst>
      <p:ext uri="{BB962C8B-B14F-4D97-AF65-F5344CB8AC3E}">
        <p14:creationId xmlns="" xmlns:p14="http://schemas.microsoft.com/office/powerpoint/2010/main" val="57719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D197C5-656F-8347-AFD7-274EACCFA95E}" type="datetimeFigureOut">
              <a:rPr lang="en-US" smtClean="0"/>
              <a:pPr/>
              <a:t>6/17/2014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CE1640-4425-344F-BF45-CA813F29E4F5}" type="slidenum">
              <a:rPr lang="en-US" smtClean="0"/>
              <a:pPr/>
              <a:t>‹#›</a:t>
            </a:fld>
            <a:endParaRPr lang="en-US"/>
          </a:p>
        </p:txBody>
      </p:sp>
    </p:spTree>
    <p:extLst>
      <p:ext uri="{BB962C8B-B14F-4D97-AF65-F5344CB8AC3E}">
        <p14:creationId xmlns="" xmlns:p14="http://schemas.microsoft.com/office/powerpoint/2010/main" val="228980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D197C5-656F-8347-AFD7-274EACCFA95E}" type="datetimeFigureOut">
              <a:rPr lang="en-US" smtClean="0"/>
              <a:pPr/>
              <a:t>6/17/2014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E1640-4425-344F-BF45-CA813F29E4F5}" type="slidenum">
              <a:rPr lang="en-US" smtClean="0"/>
              <a:pPr/>
              <a:t>‹#›</a:t>
            </a:fld>
            <a:endParaRPr lang="en-US"/>
          </a:p>
        </p:txBody>
      </p:sp>
    </p:spTree>
    <p:extLst>
      <p:ext uri="{BB962C8B-B14F-4D97-AF65-F5344CB8AC3E}">
        <p14:creationId xmlns="" xmlns:p14="http://schemas.microsoft.com/office/powerpoint/2010/main" val="89665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197C5-656F-8347-AFD7-274EACCFA95E}" type="datetimeFigureOut">
              <a:rPr lang="en-US" smtClean="0"/>
              <a:pPr/>
              <a:t>6/17/2014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CE1640-4425-344F-BF45-CA813F29E4F5}" type="slidenum">
              <a:rPr lang="en-US" smtClean="0"/>
              <a:pPr/>
              <a:t>‹#›</a:t>
            </a:fld>
            <a:endParaRPr lang="en-US"/>
          </a:p>
        </p:txBody>
      </p:sp>
    </p:spTree>
    <p:extLst>
      <p:ext uri="{BB962C8B-B14F-4D97-AF65-F5344CB8AC3E}">
        <p14:creationId xmlns="" xmlns:p14="http://schemas.microsoft.com/office/powerpoint/2010/main" val="219371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D197C5-656F-8347-AFD7-274EACCFA95E}" type="datetimeFigureOut">
              <a:rPr lang="en-US" smtClean="0"/>
              <a:pPr/>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E1640-4425-344F-BF45-CA813F29E4F5}" type="slidenum">
              <a:rPr lang="en-US" smtClean="0"/>
              <a:pPr/>
              <a:t>‹#›</a:t>
            </a:fld>
            <a:endParaRPr lang="en-US"/>
          </a:p>
        </p:txBody>
      </p:sp>
    </p:spTree>
    <p:extLst>
      <p:ext uri="{BB962C8B-B14F-4D97-AF65-F5344CB8AC3E}">
        <p14:creationId xmlns="" xmlns:p14="http://schemas.microsoft.com/office/powerpoint/2010/main" val="41819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D197C5-656F-8347-AFD7-274EACCFA95E}" type="datetimeFigureOut">
              <a:rPr lang="en-US" smtClean="0"/>
              <a:pPr/>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E1640-4425-344F-BF45-CA813F29E4F5}" type="slidenum">
              <a:rPr lang="en-US" smtClean="0"/>
              <a:pPr/>
              <a:t>‹#›</a:t>
            </a:fld>
            <a:endParaRPr lang="en-US"/>
          </a:p>
        </p:txBody>
      </p:sp>
    </p:spTree>
    <p:extLst>
      <p:ext uri="{BB962C8B-B14F-4D97-AF65-F5344CB8AC3E}">
        <p14:creationId xmlns="" xmlns:p14="http://schemas.microsoft.com/office/powerpoint/2010/main" val="1388725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197C5-656F-8347-AFD7-274EACCFA95E}" type="datetimeFigureOut">
              <a:rPr lang="en-US" smtClean="0"/>
              <a:pPr/>
              <a:t>6/17/2014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E1640-4425-344F-BF45-CA813F29E4F5}" type="slidenum">
              <a:rPr lang="en-US" smtClean="0"/>
              <a:pPr/>
              <a:t>‹#›</a:t>
            </a:fld>
            <a:endParaRPr lang="en-US"/>
          </a:p>
        </p:txBody>
      </p:sp>
    </p:spTree>
    <p:extLst>
      <p:ext uri="{BB962C8B-B14F-4D97-AF65-F5344CB8AC3E}">
        <p14:creationId xmlns="" xmlns:p14="http://schemas.microsoft.com/office/powerpoint/2010/main" val="944707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1944304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a:effectLst>
                  <a:outerShdw blurRad="38100" dist="38100" dir="2700000" algn="tl">
                    <a:srgbClr val="000000"/>
                  </a:outerShdw>
                </a:effectLst>
                <a:latin typeface="Calisto MT" charset="0"/>
              </a:rPr>
              <a:t>Launching the Writer</a:t>
            </a:r>
            <a:r>
              <a:rPr lang="ja-JP" altLang="en-US">
                <a:effectLst>
                  <a:outerShdw blurRad="38100" dist="38100" dir="2700000" algn="tl">
                    <a:srgbClr val="000000"/>
                  </a:outerShdw>
                </a:effectLst>
                <a:latin typeface="Calisto MT" charset="0"/>
              </a:rPr>
              <a:t>’</a:t>
            </a:r>
            <a:r>
              <a:rPr lang="en-US">
                <a:effectLst>
                  <a:outerShdw blurRad="38100" dist="38100" dir="2700000" algn="tl">
                    <a:srgbClr val="000000"/>
                  </a:outerShdw>
                </a:effectLst>
                <a:latin typeface="Calisto MT" charset="0"/>
              </a:rPr>
              <a:t>s Notebook</a:t>
            </a:r>
          </a:p>
        </p:txBody>
      </p:sp>
      <p:sp>
        <p:nvSpPr>
          <p:cNvPr id="15363" name="TextBox 4"/>
          <p:cNvSpPr txBox="1">
            <a:spLocks noChangeArrowheads="1"/>
          </p:cNvSpPr>
          <p:nvPr/>
        </p:nvSpPr>
        <p:spPr bwMode="auto">
          <a:xfrm>
            <a:off x="914400" y="2438400"/>
            <a:ext cx="7467600"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Purpose: To get to know your students as writers</a:t>
            </a:r>
          </a:p>
          <a:p>
            <a:pPr eaLnBrk="1" hangingPunct="1"/>
            <a:r>
              <a:rPr lang="en-US"/>
              <a:t>	   To help your students begin to develop their own </a:t>
            </a:r>
          </a:p>
          <a:p>
            <a:pPr eaLnBrk="1" hangingPunct="1"/>
            <a:r>
              <a:rPr lang="en-US"/>
              <a:t>	    writing voice</a:t>
            </a:r>
          </a:p>
          <a:p>
            <a:pPr eaLnBrk="1" hangingPunct="1"/>
            <a:r>
              <a:rPr lang="en-US"/>
              <a:t>	   To invite students into the writerly life</a:t>
            </a:r>
          </a:p>
          <a:p>
            <a:pPr eaLnBrk="1" hangingPunct="1"/>
            <a:r>
              <a:rPr lang="en-US"/>
              <a:t>	   To find significance in the ordinary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3"/>
          <p:cNvSpPr>
            <a:spLocks noGrp="1"/>
          </p:cNvSpPr>
          <p:nvPr>
            <p:ph type="title"/>
          </p:nvPr>
        </p:nvSpPr>
        <p:spPr bwMode="auto"/>
        <p:txBody>
          <a:bodyPr/>
          <a:lstStyle/>
          <a:p>
            <a:pPr fontAlgn="auto">
              <a:spcAft>
                <a:spcPts val="0"/>
              </a:spcAft>
              <a:defRPr/>
            </a:pPr>
            <a:r>
              <a:rPr lang="en-US">
                <a:latin typeface="Calisto MT" charset="0"/>
              </a:rPr>
              <a:t>History of a Name</a:t>
            </a:r>
          </a:p>
        </p:txBody>
      </p:sp>
      <p:sp>
        <p:nvSpPr>
          <p:cNvPr id="5" name="Text Placeholder 4"/>
          <p:cNvSpPr>
            <a:spLocks noGrp="1"/>
          </p:cNvSpPr>
          <p:nvPr>
            <p:ph type="body" idx="1"/>
          </p:nvPr>
        </p:nvSpPr>
        <p:spPr>
          <a:xfrm>
            <a:off x="722313" y="3852863"/>
            <a:ext cx="6135687" cy="1633537"/>
          </a:xfrm>
        </p:spPr>
        <p:txBody>
          <a:bodyPr rtlCol="0">
            <a:normAutofit/>
          </a:bodyPr>
          <a:lstStyle/>
          <a:p>
            <a:pPr fontAlgn="auto">
              <a:spcAft>
                <a:spcPts val="0"/>
              </a:spcAft>
              <a:buFont typeface="Arial" pitchFamily="34" charset="0"/>
              <a:buNone/>
              <a:defRPr/>
            </a:pPr>
            <a:r>
              <a:rPr lang="en-US" dirty="0" smtClean="0">
                <a:ea typeface="+mn-ea"/>
                <a:cs typeface="+mn-cs"/>
              </a:rPr>
              <a:t>What’s the background story about your name? your pet’s name? the name of a battle in WWII?</a:t>
            </a:r>
            <a:endParaRPr lang="en-US" dirty="0">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5"/>
          <p:cNvSpPr>
            <a:spLocks noGrp="1"/>
          </p:cNvSpPr>
          <p:nvPr>
            <p:ph type="title"/>
          </p:nvPr>
        </p:nvSpPr>
        <p:spPr bwMode="auto"/>
        <p:txBody>
          <a:bodyPr/>
          <a:lstStyle/>
          <a:p>
            <a:pPr fontAlgn="auto">
              <a:spcAft>
                <a:spcPts val="0"/>
              </a:spcAft>
              <a:defRPr/>
            </a:pPr>
            <a:r>
              <a:rPr lang="en-US">
                <a:latin typeface="Calisto MT" charset="0"/>
              </a:rPr>
              <a:t>Fierce Wonderings</a:t>
            </a:r>
          </a:p>
        </p:txBody>
      </p:sp>
      <p:sp>
        <p:nvSpPr>
          <p:cNvPr id="7" name="Text Placeholder 6"/>
          <p:cNvSpPr>
            <a:spLocks noGrp="1"/>
          </p:cNvSpPr>
          <p:nvPr>
            <p:ph type="body" idx="1"/>
          </p:nvPr>
        </p:nvSpPr>
        <p:spPr>
          <a:xfrm>
            <a:off x="722313" y="3852863"/>
            <a:ext cx="6135687" cy="1633537"/>
          </a:xfrm>
        </p:spPr>
        <p:txBody>
          <a:bodyPr rtlCol="0">
            <a:normAutofit/>
          </a:bodyPr>
          <a:lstStyle/>
          <a:p>
            <a:pPr fontAlgn="auto">
              <a:spcAft>
                <a:spcPts val="0"/>
              </a:spcAft>
              <a:buFont typeface="Arial" pitchFamily="34" charset="0"/>
              <a:buNone/>
              <a:defRPr/>
            </a:pPr>
            <a:r>
              <a:rPr lang="en-US" dirty="0" smtClean="0">
                <a:ea typeface="+mn-ea"/>
                <a:cs typeface="+mn-cs"/>
              </a:rPr>
              <a:t>Write about what you wonder…</a:t>
            </a:r>
            <a:endParaRPr lang="en-US" dirty="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2"/>
          <p:cNvSpPr>
            <a:spLocks noGrp="1"/>
          </p:cNvSpPr>
          <p:nvPr>
            <p:ph type="title"/>
          </p:nvPr>
        </p:nvSpPr>
        <p:spPr bwMode="auto"/>
        <p:txBody>
          <a:bodyPr/>
          <a:lstStyle/>
          <a:p>
            <a:pPr fontAlgn="auto">
              <a:spcAft>
                <a:spcPts val="0"/>
              </a:spcAft>
              <a:defRPr/>
            </a:pPr>
            <a:r>
              <a:rPr lang="en-US">
                <a:latin typeface="Calisto MT" charset="0"/>
              </a:rPr>
              <a:t>Observations</a:t>
            </a:r>
          </a:p>
        </p:txBody>
      </p:sp>
      <p:sp>
        <p:nvSpPr>
          <p:cNvPr id="4" name="Text Placeholder 3"/>
          <p:cNvSpPr>
            <a:spLocks noGrp="1"/>
          </p:cNvSpPr>
          <p:nvPr>
            <p:ph type="body" idx="1"/>
          </p:nvPr>
        </p:nvSpPr>
        <p:spPr>
          <a:xfrm>
            <a:off x="722313" y="3852863"/>
            <a:ext cx="6135687" cy="1633537"/>
          </a:xfrm>
        </p:spPr>
        <p:txBody>
          <a:bodyPr rtlCol="0">
            <a:normAutofit/>
          </a:bodyPr>
          <a:lstStyle/>
          <a:p>
            <a:pPr fontAlgn="auto">
              <a:spcAft>
                <a:spcPts val="0"/>
              </a:spcAft>
              <a:buFont typeface="Arial" pitchFamily="34" charset="0"/>
              <a:buNone/>
              <a:defRPr/>
            </a:pPr>
            <a:r>
              <a:rPr lang="en-US" dirty="0" smtClean="0">
                <a:ea typeface="+mn-ea"/>
                <a:cs typeface="+mn-cs"/>
              </a:rPr>
              <a:t>What do you notice about the world around you? If writing about a certain topic – or researching a topic- what do you notice about it?</a:t>
            </a:r>
            <a:endParaRPr lang="en-US" dirty="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Developing Ideas</a:t>
            </a:r>
            <a:endParaRPr lang="en-US" dirty="0">
              <a:ea typeface="+mj-ea"/>
              <a:cs typeface="+mj-cs"/>
            </a:endParaRPr>
          </a:p>
        </p:txBody>
      </p:sp>
      <p:sp>
        <p:nvSpPr>
          <p:cNvPr id="27651" name="TextBox 3"/>
          <p:cNvSpPr txBox="1">
            <a:spLocks noChangeArrowheads="1"/>
          </p:cNvSpPr>
          <p:nvPr/>
        </p:nvSpPr>
        <p:spPr bwMode="auto">
          <a:xfrm>
            <a:off x="1752600" y="2819400"/>
            <a:ext cx="6400800" cy="286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a:t>These strategies helps students develop writing ideas beyond a paragraph. Often, these strategies will lead to new or more specific writing ideas.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Respond to the World</a:t>
            </a:r>
            <a:endParaRPr lang="en-US" dirty="0">
              <a:ea typeface="+mj-ea"/>
              <a:cs typeface="+mj-cs"/>
            </a:endParaRPr>
          </a:p>
        </p:txBody>
      </p:sp>
      <p:sp>
        <p:nvSpPr>
          <p:cNvPr id="34819" name="TextBox 3"/>
          <p:cNvSpPr txBox="1">
            <a:spLocks noChangeArrowheads="1"/>
          </p:cNvSpPr>
          <p:nvPr/>
        </p:nvSpPr>
        <p:spPr bwMode="auto">
          <a:xfrm>
            <a:off x="1752600" y="2514600"/>
            <a:ext cx="5867400" cy="3170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a:t>Has something in the news caught your attention? Has something happened in your world about which you have something to say?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Write From a Word</a:t>
            </a:r>
            <a:endParaRPr lang="en-US" dirty="0">
              <a:ea typeface="+mj-ea"/>
              <a:cs typeface="+mj-cs"/>
            </a:endParaRPr>
          </a:p>
        </p:txBody>
      </p:sp>
      <p:sp>
        <p:nvSpPr>
          <p:cNvPr id="36867" name="TextBox 3"/>
          <p:cNvSpPr txBox="1">
            <a:spLocks noChangeArrowheads="1"/>
          </p:cNvSpPr>
          <p:nvPr/>
        </p:nvSpPr>
        <p:spPr bwMode="auto">
          <a:xfrm>
            <a:off x="1447800" y="2743200"/>
            <a:ext cx="6324600" cy="501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a:t>Any word can lead our mind towards a variety of topics. This is a good strategy when trying to find a topic of importance. It’s also helpful when trying to focus on exploring a particular angle of a writing topic.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a:effectLst>
                  <a:outerShdw blurRad="38100" dist="38100" dir="2700000" algn="tl">
                    <a:srgbClr val="000000"/>
                  </a:outerShdw>
                </a:effectLst>
                <a:latin typeface="Calisto MT" charset="0"/>
              </a:rPr>
              <a:t>Authors  as Mentors</a:t>
            </a:r>
          </a:p>
        </p:txBody>
      </p:sp>
      <p:sp>
        <p:nvSpPr>
          <p:cNvPr id="41987" name="TextBox 3"/>
          <p:cNvSpPr txBox="1">
            <a:spLocks noChangeArrowheads="1"/>
          </p:cNvSpPr>
          <p:nvPr/>
        </p:nvSpPr>
        <p:spPr bwMode="auto">
          <a:xfrm>
            <a:off x="1143000" y="2667000"/>
            <a:ext cx="70104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Students can learn a lot from looking at one small part of an author</a:t>
            </a:r>
            <a:r>
              <a:rPr lang="ja-JP" altLang="en-US"/>
              <a:t>’</a:t>
            </a:r>
            <a:r>
              <a:rPr lang="en-US" altLang="ja-JP"/>
              <a:t>s craft. While a whole text may be overwhelming, a sentence, page, or paragraph may be more manageable.</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mentor text is…</a:t>
            </a:r>
            <a:endParaRPr lang="en-US" dirty="0"/>
          </a:p>
        </p:txBody>
      </p:sp>
      <p:sp>
        <p:nvSpPr>
          <p:cNvPr id="3" name="Rectangle 2"/>
          <p:cNvSpPr/>
          <p:nvPr/>
        </p:nvSpPr>
        <p:spPr>
          <a:xfrm>
            <a:off x="810698" y="2013139"/>
            <a:ext cx="4269677" cy="830997"/>
          </a:xfrm>
          <a:prstGeom prst="rect">
            <a:avLst/>
          </a:prstGeom>
          <a:noFill/>
        </p:spPr>
        <p:txBody>
          <a:bodyPr wrap="square" lIns="91440" tIns="45720" rIns="91440" bIns="45720">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 example we want our students to follow.</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3223102" y="2961744"/>
            <a:ext cx="4837166" cy="830997"/>
          </a:xfrm>
          <a:prstGeom prst="rect">
            <a:avLst/>
          </a:prstGeom>
          <a:noFill/>
        </p:spPr>
        <p:txBody>
          <a:bodyPr wrap="square" lIns="91440" tIns="45720" rIns="91440" bIns="45720">
            <a:spAutoFit/>
          </a:bodyPr>
          <a:lstStyle/>
          <a:p>
            <a:pPr algn="ctr"/>
            <a:r>
              <a:rPr lang="en-US" sz="2400" b="1" cap="none" spc="0" dirty="0" smtClean="0">
                <a:ln w="12700">
                  <a:solidFill>
                    <a:schemeClr val="accent4">
                      <a:lumMod val="75000"/>
                    </a:schemeClr>
                  </a:solidFill>
                  <a:prstDash val="solid"/>
                </a:ln>
                <a:solidFill>
                  <a:srgbClr val="000000"/>
                </a:solidFill>
                <a:effectLst>
                  <a:outerShdw blurRad="41275" dist="20320" dir="1800000" algn="tl" rotWithShape="0">
                    <a:srgbClr val="000000">
                      <a:alpha val="40000"/>
                    </a:srgbClr>
                  </a:outerShdw>
                </a:effectLst>
              </a:rPr>
              <a:t>…long enough for students to get the gist.</a:t>
            </a:r>
            <a:endParaRPr lang="en-US" sz="2400" b="1" cap="none" spc="0" dirty="0">
              <a:ln w="12700">
                <a:solidFill>
                  <a:schemeClr val="accent4">
                    <a:lumMod val="7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5" name="Rectangle 4"/>
          <p:cNvSpPr/>
          <p:nvPr/>
        </p:nvSpPr>
        <p:spPr>
          <a:xfrm>
            <a:off x="1134504" y="3821187"/>
            <a:ext cx="4177195" cy="830997"/>
          </a:xfrm>
          <a:prstGeom prst="rect">
            <a:avLst/>
          </a:prstGeom>
          <a:noFill/>
        </p:spPr>
        <p:txBody>
          <a:bodyPr wrap="none" lIns="91440" tIns="45720" rIns="91440" bIns="45720">
            <a:spAutoFit/>
          </a:bodyPr>
          <a:lstStyle/>
          <a:p>
            <a:pPr algn="ctr"/>
            <a:r>
              <a:rPr lang="en-US" sz="2400" b="1" dirty="0" smtClean="0">
                <a:ln w="12700">
                  <a:solidFill>
                    <a:srgbClr val="800000"/>
                  </a:solidFill>
                  <a:prstDash val="solid"/>
                </a:ln>
                <a:solidFill>
                  <a:schemeClr val="bg2">
                    <a:tint val="85000"/>
                    <a:satMod val="155000"/>
                  </a:schemeClr>
                </a:solidFill>
                <a:effectLst>
                  <a:outerShdw blurRad="41275" dist="20320" dir="1800000" algn="tl" rotWithShape="0">
                    <a:srgbClr val="000000">
                      <a:alpha val="40000"/>
                    </a:srgbClr>
                  </a:outerShdw>
                </a:effectLst>
              </a:rPr>
              <a:t>… short enough to read</a:t>
            </a:r>
          </a:p>
          <a:p>
            <a:pPr algn="ctr"/>
            <a:r>
              <a:rPr lang="en-US" sz="2400" b="1" dirty="0">
                <a:ln w="12700">
                  <a:solidFill>
                    <a:srgbClr val="800000"/>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en-US" sz="2400" b="1" cap="none" spc="0" dirty="0" smtClean="0">
                <a:ln w="12700">
                  <a:solidFill>
                    <a:srgbClr val="800000"/>
                  </a:solidFill>
                  <a:prstDash val="solid"/>
                </a:ln>
                <a:solidFill>
                  <a:schemeClr val="bg2">
                    <a:tint val="85000"/>
                    <a:satMod val="155000"/>
                  </a:schemeClr>
                </a:solidFill>
                <a:effectLst>
                  <a:outerShdw blurRad="41275" dist="20320" dir="1800000" algn="tl" rotWithShape="0">
                    <a:srgbClr val="000000">
                      <a:alpha val="40000"/>
                    </a:srgbClr>
                  </a:outerShdw>
                </a:effectLst>
              </a:rPr>
              <a:t>nd study within a mini-lesson.</a:t>
            </a:r>
            <a:endParaRPr lang="en-US" sz="2400" b="1" cap="none" spc="0" dirty="0">
              <a:ln w="12700">
                <a:solidFill>
                  <a:srgbClr val="8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5080375" y="4652184"/>
            <a:ext cx="2734342" cy="1200328"/>
          </a:xfrm>
          <a:prstGeom prst="rect">
            <a:avLst/>
          </a:prstGeom>
          <a:noFill/>
        </p:spPr>
        <p:txBody>
          <a:bodyPr wrap="none" lIns="91440" tIns="45720" rIns="91440" bIns="45720">
            <a:spAutoFit/>
          </a:bodyPr>
          <a:lstStyle/>
          <a:p>
            <a:pPr algn="ctr"/>
            <a:r>
              <a:rPr lang="en-US" sz="2400" b="1" cap="none" spc="0" dirty="0" smtClean="0">
                <a:ln w="12700">
                  <a:solidFill>
                    <a:srgbClr val="000090"/>
                  </a:solidFill>
                  <a:prstDash val="solid"/>
                </a:ln>
                <a:solidFill>
                  <a:schemeClr val="bg2">
                    <a:tint val="85000"/>
                    <a:satMod val="155000"/>
                  </a:schemeClr>
                </a:solidFill>
                <a:effectLst>
                  <a:outerShdw blurRad="41275" dist="20320" dir="1800000" algn="tl" rotWithShape="0">
                    <a:srgbClr val="000000">
                      <a:alpha val="40000"/>
                    </a:srgbClr>
                  </a:outerShdw>
                </a:effectLst>
              </a:rPr>
              <a:t>…within reach</a:t>
            </a:r>
          </a:p>
          <a:p>
            <a:pPr algn="ctr"/>
            <a:r>
              <a:rPr lang="en-US" sz="2400" b="1" cap="none" spc="0" dirty="0" smtClean="0">
                <a:ln w="12700">
                  <a:solidFill>
                    <a:srgbClr val="000090"/>
                  </a:solidFill>
                  <a:prstDash val="solid"/>
                </a:ln>
                <a:solidFill>
                  <a:schemeClr val="bg2">
                    <a:tint val="85000"/>
                    <a:satMod val="155000"/>
                  </a:schemeClr>
                </a:solidFill>
                <a:effectLst>
                  <a:outerShdw blurRad="41275" dist="20320" dir="1800000" algn="tl" rotWithShape="0">
                    <a:srgbClr val="000000">
                      <a:alpha val="40000"/>
                    </a:srgbClr>
                  </a:outerShdw>
                </a:effectLst>
              </a:rPr>
              <a:t> of our students’ </a:t>
            </a:r>
          </a:p>
          <a:p>
            <a:pPr algn="ctr"/>
            <a:r>
              <a:rPr lang="en-US" sz="2400" b="1" cap="none" spc="0" dirty="0" smtClean="0">
                <a:ln w="12700">
                  <a:solidFill>
                    <a:srgbClr val="000090"/>
                  </a:solidFill>
                  <a:prstDash val="solid"/>
                </a:ln>
                <a:solidFill>
                  <a:schemeClr val="bg2">
                    <a:tint val="85000"/>
                    <a:satMod val="155000"/>
                  </a:schemeClr>
                </a:solidFill>
                <a:effectLst>
                  <a:outerShdw blurRad="41275" dist="20320" dir="1800000" algn="tl" rotWithShape="0">
                    <a:srgbClr val="000000">
                      <a:alpha val="40000"/>
                    </a:srgbClr>
                  </a:outerShdw>
                </a:effectLst>
              </a:rPr>
              <a:t>abilities to emulate.</a:t>
            </a:r>
            <a:endParaRPr lang="en-US" sz="2400" b="1" cap="none" spc="0" dirty="0">
              <a:ln w="12700">
                <a:solidFill>
                  <a:srgbClr val="00009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339334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60000">
            <a:off x="4501940" y="562259"/>
            <a:ext cx="3063240" cy="593245"/>
          </a:xfrm>
        </p:spPr>
        <p:txBody>
          <a:bodyPr/>
          <a:lstStyle/>
          <a:p>
            <a:r>
              <a:rPr lang="en-US" dirty="0" smtClean="0"/>
              <a:t>GO FISHING</a:t>
            </a:r>
            <a:endParaRPr lang="en-US" dirty="0"/>
          </a:p>
        </p:txBody>
      </p:sp>
      <p:pic>
        <p:nvPicPr>
          <p:cNvPr id="7" name="Picture Placeholder 6" descr="imgres.jpg"/>
          <p:cNvPicPr>
            <a:picLocks noGrp="1" noChangeAspect="1"/>
          </p:cNvPicPr>
          <p:nvPr>
            <p:ph type="pic" idx="1"/>
          </p:nvPr>
        </p:nvPicPr>
        <p:blipFill>
          <a:blip r:embed="rId2">
            <a:extLst>
              <a:ext uri="{28A0092B-C50C-407E-A947-70E740481C1C}">
                <a14:useLocalDpi xmlns="" xmlns:a14="http://schemas.microsoft.com/office/drawing/2010/main" val="0"/>
              </a:ext>
            </a:extLst>
          </a:blip>
          <a:srcRect l="7171" r="7171"/>
          <a:stretch>
            <a:fillRect/>
          </a:stretch>
        </p:blipFill>
        <p:spPr>
          <a:xfrm>
            <a:off x="205496" y="97394"/>
            <a:ext cx="4283433" cy="6323028"/>
          </a:xfrm>
        </p:spPr>
      </p:pic>
      <p:sp>
        <p:nvSpPr>
          <p:cNvPr id="6" name="Text Placeholder 5"/>
          <p:cNvSpPr>
            <a:spLocks noGrp="1"/>
          </p:cNvSpPr>
          <p:nvPr>
            <p:ph type="body" sz="half" idx="2"/>
          </p:nvPr>
        </p:nvSpPr>
        <p:spPr>
          <a:xfrm rot="-60000">
            <a:off x="4507050" y="1472550"/>
            <a:ext cx="3044952" cy="2103120"/>
          </a:xfrm>
        </p:spPr>
        <p:txBody>
          <a:bodyPr/>
          <a:lstStyle/>
          <a:p>
            <a:r>
              <a:rPr lang="en-US" dirty="0" smtClean="0"/>
              <a:t>The internet has a ton of samples from teachers just like you. </a:t>
            </a:r>
          </a:p>
          <a:p>
            <a:endParaRPr lang="en-US" dirty="0" smtClean="0"/>
          </a:p>
          <a:p>
            <a:r>
              <a:rPr lang="en-US" dirty="0" smtClean="0"/>
              <a:t>WARNGING: It’s addicting and may take up a lot of your time.</a:t>
            </a:r>
            <a:endParaRPr lang="en-US" dirty="0"/>
          </a:p>
        </p:txBody>
      </p:sp>
      <p:sp>
        <p:nvSpPr>
          <p:cNvPr id="8" name="TextBox 7"/>
          <p:cNvSpPr txBox="1"/>
          <p:nvPr/>
        </p:nvSpPr>
        <p:spPr>
          <a:xfrm>
            <a:off x="4724225" y="3258908"/>
            <a:ext cx="2845899" cy="2308324"/>
          </a:xfrm>
          <a:prstGeom prst="rect">
            <a:avLst/>
          </a:prstGeom>
          <a:noFill/>
        </p:spPr>
        <p:txBody>
          <a:bodyPr wrap="square" rtlCol="0">
            <a:spAutoFit/>
          </a:bodyPr>
          <a:lstStyle/>
          <a:p>
            <a:pPr marL="285750" indent="-285750">
              <a:buFontTx/>
              <a:buChar char="•"/>
            </a:pPr>
            <a:r>
              <a:rPr lang="en-US" sz="1600" dirty="0" smtClean="0"/>
              <a:t>Know what you are looking for – craft idea or teaching point.</a:t>
            </a:r>
          </a:p>
          <a:p>
            <a:pPr marL="285750" indent="-285750">
              <a:buFontTx/>
              <a:buChar char="•"/>
            </a:pPr>
            <a:r>
              <a:rPr lang="en-US" sz="1600" dirty="0" smtClean="0"/>
              <a:t>Collect and bookmark websites that are helpful.</a:t>
            </a:r>
          </a:p>
          <a:p>
            <a:pPr marL="285750" indent="-285750">
              <a:buFontTx/>
              <a:buChar char="•"/>
            </a:pPr>
            <a:r>
              <a:rPr lang="en-US" sz="1600" dirty="0" smtClean="0"/>
              <a:t>Always put ‘ for kids’ after your search phrase.</a:t>
            </a:r>
          </a:p>
          <a:p>
            <a:pPr marL="285750" indent="-285750">
              <a:buFontTx/>
              <a:buChar char="•"/>
            </a:pPr>
            <a:r>
              <a:rPr lang="en-US" sz="1600" dirty="0" smtClean="0"/>
              <a:t>Search for typed text or full text</a:t>
            </a:r>
            <a:endParaRPr lang="en-US" sz="1600" dirty="0"/>
          </a:p>
        </p:txBody>
      </p:sp>
    </p:spTree>
    <p:extLst>
      <p:ext uri="{BB962C8B-B14F-4D97-AF65-F5344CB8AC3E}">
        <p14:creationId xmlns="" xmlns:p14="http://schemas.microsoft.com/office/powerpoint/2010/main" val="402907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Writer’s Notebook</a:t>
            </a:r>
            <a:endParaRPr lang="en-US" dirty="0"/>
          </a:p>
        </p:txBody>
      </p:sp>
      <p:sp>
        <p:nvSpPr>
          <p:cNvPr id="3" name="Subtitle 2"/>
          <p:cNvSpPr>
            <a:spLocks noGrp="1"/>
          </p:cNvSpPr>
          <p:nvPr>
            <p:ph type="subTitle" idx="1"/>
          </p:nvPr>
        </p:nvSpPr>
        <p:spPr/>
        <p:txBody>
          <a:bodyPr/>
          <a:lstStyle/>
          <a:p>
            <a:r>
              <a:rPr lang="en-US" dirty="0" smtClean="0"/>
              <a:t>A Tool for Writing in Any Genre</a:t>
            </a:r>
            <a:endParaRPr lang="en-US" dirty="0"/>
          </a:p>
        </p:txBody>
      </p:sp>
    </p:spTree>
    <p:extLst>
      <p:ext uri="{BB962C8B-B14F-4D97-AF65-F5344CB8AC3E}">
        <p14:creationId xmlns="" xmlns:p14="http://schemas.microsoft.com/office/powerpoint/2010/main" val="3916505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106423" y="26616"/>
            <a:ext cx="3063240" cy="1499616"/>
          </a:xfrm>
        </p:spPr>
        <p:txBody>
          <a:bodyPr/>
          <a:lstStyle/>
          <a:p>
            <a:r>
              <a:rPr lang="en-US" sz="3600" dirty="0" smtClean="0"/>
              <a:t>LOVE a Book</a:t>
            </a:r>
            <a:endParaRPr lang="en-US" sz="3600" dirty="0"/>
          </a:p>
        </p:txBody>
      </p:sp>
      <p:pic>
        <p:nvPicPr>
          <p:cNvPr id="5" name="Picture Placeholder 4" descr="images.jpg"/>
          <p:cNvPicPr>
            <a:picLocks noGrp="1" noChangeAspect="1"/>
          </p:cNvPicPr>
          <p:nvPr>
            <p:ph type="pic" idx="1"/>
          </p:nvPr>
        </p:nvPicPr>
        <p:blipFill>
          <a:blip r:embed="rId2">
            <a:extLst>
              <a:ext uri="{28A0092B-C50C-407E-A947-70E740481C1C}">
                <a14:useLocalDpi xmlns="" xmlns:a14="http://schemas.microsoft.com/office/drawing/2010/main" val="0"/>
              </a:ext>
            </a:extLst>
          </a:blip>
          <a:srcRect l="23846" r="23846"/>
          <a:stretch>
            <a:fillRect/>
          </a:stretch>
        </p:blipFill>
        <p:spPr>
          <a:xfrm rot="60000">
            <a:off x="4254545" y="1585869"/>
            <a:ext cx="3823676" cy="4540250"/>
          </a:xfrm>
        </p:spPr>
      </p:pic>
      <p:sp>
        <p:nvSpPr>
          <p:cNvPr id="4" name="Text Placeholder 3"/>
          <p:cNvSpPr>
            <a:spLocks noGrp="1"/>
          </p:cNvSpPr>
          <p:nvPr>
            <p:ph type="body" sz="half" idx="2"/>
          </p:nvPr>
        </p:nvSpPr>
        <p:spPr>
          <a:xfrm rot="-60000">
            <a:off x="840222" y="1551607"/>
            <a:ext cx="3044952" cy="4172693"/>
          </a:xfrm>
        </p:spPr>
        <p:txBody>
          <a:bodyPr>
            <a:normAutofit/>
          </a:bodyPr>
          <a:lstStyle/>
          <a:p>
            <a:r>
              <a:rPr lang="en-US" sz="2000" dirty="0" smtClean="0"/>
              <a:t>READ a favorite book and mark all of your favorite parts.</a:t>
            </a:r>
          </a:p>
          <a:p>
            <a:endParaRPr lang="en-US" sz="2000" dirty="0" smtClean="0"/>
          </a:p>
          <a:p>
            <a:r>
              <a:rPr lang="en-US" sz="2000" dirty="0" smtClean="0"/>
              <a:t>THINK about how the writer did it.</a:t>
            </a:r>
          </a:p>
          <a:p>
            <a:endParaRPr lang="en-US" sz="2000" dirty="0" smtClean="0"/>
          </a:p>
          <a:p>
            <a:r>
              <a:rPr lang="en-US" sz="2000" dirty="0" smtClean="0"/>
              <a:t>NAME the technique. Make it up if you have to do so.</a:t>
            </a:r>
          </a:p>
          <a:p>
            <a:endParaRPr lang="en-US" sz="2000" dirty="0" smtClean="0"/>
          </a:p>
          <a:p>
            <a:r>
              <a:rPr lang="en-US" sz="2000" dirty="0" smtClean="0"/>
              <a:t>TRY it out in your writing or teaching.</a:t>
            </a:r>
            <a:endParaRPr lang="en-US" sz="2000" dirty="0"/>
          </a:p>
        </p:txBody>
      </p:sp>
      <p:pic>
        <p:nvPicPr>
          <p:cNvPr id="3" name="Picture 2" descr="images-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21354" y="434407"/>
            <a:ext cx="1466529" cy="1118442"/>
          </a:xfrm>
          <a:prstGeom prst="rect">
            <a:avLst/>
          </a:prstGeom>
        </p:spPr>
      </p:pic>
    </p:spTree>
    <p:extLst>
      <p:ext uri="{BB962C8B-B14F-4D97-AF65-F5344CB8AC3E}">
        <p14:creationId xmlns="" xmlns:p14="http://schemas.microsoft.com/office/powerpoint/2010/main" val="2392342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09600" y="609600"/>
            <a:ext cx="6400800" cy="526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t>When Mr. Slinger had bus duty, </a:t>
            </a:r>
          </a:p>
          <a:p>
            <a:r>
              <a:rPr lang="en-US"/>
              <a:t>Lilly stood in line even though she didn't ride the bus.</a:t>
            </a:r>
          </a:p>
          <a:p>
            <a:endParaRPr lang="en-US"/>
          </a:p>
          <a:p>
            <a:r>
              <a:rPr lang="en-US"/>
              <a:t>Lily raised her hand </a:t>
            </a:r>
          </a:p>
          <a:p>
            <a:r>
              <a:rPr lang="en-US"/>
              <a:t>more than anyone else in class</a:t>
            </a:r>
          </a:p>
          <a:p>
            <a:r>
              <a:rPr lang="en-US"/>
              <a:t>(even if she didn't know the answer).</a:t>
            </a:r>
          </a:p>
          <a:p>
            <a:endParaRPr lang="en-US"/>
          </a:p>
          <a:p>
            <a:r>
              <a:rPr lang="en-US"/>
              <a:t>And she volunteered to stay </a:t>
            </a:r>
          </a:p>
          <a:p>
            <a:r>
              <a:rPr lang="en-US"/>
              <a:t>after school to clap erasers.</a:t>
            </a:r>
          </a:p>
          <a:p>
            <a:endParaRPr lang="en-US"/>
          </a:p>
          <a:p>
            <a:r>
              <a:rPr lang="en-US"/>
              <a:t>"I want to be a teacher</a:t>
            </a:r>
          </a:p>
          <a:p>
            <a:r>
              <a:rPr lang="en-US"/>
              <a:t>when I grow up," said Lilly.</a:t>
            </a:r>
          </a:p>
          <a:p>
            <a:r>
              <a:rPr lang="en-US"/>
              <a:t>"Excellent choice," said Mr. Slinger.</a:t>
            </a:r>
          </a:p>
        </p:txBody>
      </p:sp>
      <p:sp>
        <p:nvSpPr>
          <p:cNvPr id="46083" name="Rectangle 3"/>
          <p:cNvSpPr>
            <a:spLocks noChangeArrowheads="1"/>
          </p:cNvSpPr>
          <p:nvPr/>
        </p:nvSpPr>
        <p:spPr bwMode="auto">
          <a:xfrm>
            <a:off x="4572000" y="6027738"/>
            <a:ext cx="457200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a:t>From Lilly's Purple Plastic Purse by K. Henkes</a:t>
            </a:r>
          </a:p>
        </p:txBody>
      </p:sp>
      <p:pic>
        <p:nvPicPr>
          <p:cNvPr id="46084" name="Picture 5"/>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5791200" y="2514600"/>
            <a:ext cx="1727200" cy="253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
          <p:cNvGrpSpPr>
            <a:grpSpLocks/>
          </p:cNvGrpSpPr>
          <p:nvPr/>
        </p:nvGrpSpPr>
        <p:grpSpPr bwMode="auto">
          <a:xfrm>
            <a:off x="609600" y="762000"/>
            <a:ext cx="8077200" cy="5486400"/>
            <a:chOff x="179" y="104"/>
            <a:chExt cx="5581" cy="4084"/>
          </a:xfrm>
        </p:grpSpPr>
        <p:pic>
          <p:nvPicPr>
            <p:cNvPr id="2" name="Picture 3" descr="Leah 10"/>
            <p:cNvPicPr>
              <a:picLocks noChangeAspect="1" noChangeArrowheads="1"/>
            </p:cNvPicPr>
            <p:nvPr/>
          </p:nvPicPr>
          <p:blipFill>
            <a:blip r:embed="rId3"/>
            <a:srcRect/>
            <a:stretch>
              <a:fillRect/>
            </a:stretch>
          </p:blipFill>
          <p:spPr bwMode="auto">
            <a:xfrm>
              <a:off x="179" y="128"/>
              <a:ext cx="2751" cy="4051"/>
            </a:xfrm>
            <a:prstGeom prst="rect">
              <a:avLst/>
            </a:prstGeom>
            <a:noFill/>
            <a:effectLst>
              <a:outerShdw blurRad="63500" dist="107763" dir="13500000" algn="ctr" rotWithShape="0">
                <a:srgbClr val="4D4D4D">
                  <a:alpha val="74998"/>
                </a:srgbClr>
              </a:outerShdw>
            </a:effectLst>
          </p:spPr>
        </p:pic>
        <p:pic>
          <p:nvPicPr>
            <p:cNvPr id="49156" name="Picture 4" descr="Leah 11"/>
            <p:cNvPicPr>
              <a:picLocks noChangeAspect="1" noChangeArrowheads="1"/>
            </p:cNvPicPr>
            <p:nvPr/>
          </p:nvPicPr>
          <p:blipFill>
            <a:blip r:embed="rId4">
              <a:extLst>
                <a:ext uri="{28A0092B-C50C-407E-A947-70E740481C1C}">
                  <a14:useLocalDpi xmlns="" xmlns:a14="http://schemas.microsoft.com/office/drawing/2010/main" val="0"/>
                </a:ext>
              </a:extLst>
            </a:blip>
            <a:srcRect b="-2"/>
            <a:stretch>
              <a:fillRect/>
            </a:stretch>
          </p:blipFill>
          <p:spPr bwMode="auto">
            <a:xfrm>
              <a:off x="2930" y="104"/>
              <a:ext cx="2830" cy="4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6858000"/>
          </a:xfrm>
          <a:prstGeom prst="rect">
            <a:avLst/>
          </a:prstGeom>
          <a:solidFill>
            <a:srgbClr val="EDE7E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29699" name="Picture 3" descr="Maniac Magee"/>
          <p:cNvPicPr>
            <a:picLocks noChangeAspect="1" noChangeArrowheads="1"/>
          </p:cNvPicPr>
          <p:nvPr/>
        </p:nvPicPr>
        <p:blipFill>
          <a:blip r:embed="rId3"/>
          <a:srcRect l="11620" r="14847" b="27299"/>
          <a:stretch>
            <a:fillRect/>
          </a:stretch>
        </p:blipFill>
        <p:spPr bwMode="auto">
          <a:xfrm>
            <a:off x="2640013" y="465138"/>
            <a:ext cx="4891087" cy="5430837"/>
          </a:xfrm>
          <a:prstGeom prst="rect">
            <a:avLst/>
          </a:prstGeom>
          <a:noFill/>
          <a:effectLst>
            <a:outerShdw blurRad="63500" dist="107763" dir="2700000" algn="ctr" rotWithShape="0">
              <a:schemeClr val="bg2">
                <a:alpha val="74998"/>
              </a:schemeClr>
            </a:outerShdw>
          </a:effectLst>
        </p:spPr>
      </p:pic>
      <p:sp>
        <p:nvSpPr>
          <p:cNvPr id="44036" name="Text Box 4"/>
          <p:cNvSpPr txBox="1">
            <a:spLocks noChangeArrowheads="1"/>
          </p:cNvSpPr>
          <p:nvPr/>
        </p:nvSpPr>
        <p:spPr bwMode="auto">
          <a:xfrm>
            <a:off x="2543175" y="6000750"/>
            <a:ext cx="4972050" cy="62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a:latin typeface="Verdana" charset="0"/>
              </a:rPr>
              <a:t>From </a:t>
            </a:r>
            <a:r>
              <a:rPr lang="en-US" sz="1400" b="1" u="sng">
                <a:latin typeface="Verdana" charset="0"/>
              </a:rPr>
              <a:t>Maniac Magee</a:t>
            </a:r>
            <a:r>
              <a:rPr lang="en-US" sz="1400" b="1">
                <a:latin typeface="Verdana" charset="0"/>
              </a:rPr>
              <a:t> by J. Spinelli © 1990    </a:t>
            </a:r>
          </a:p>
          <a:p>
            <a:pPr algn="ctr" eaLnBrk="1" hangingPunct="1">
              <a:spcBef>
                <a:spcPct val="50000"/>
              </a:spcBef>
            </a:pPr>
            <a:r>
              <a:rPr lang="en-US" sz="1400" b="1">
                <a:latin typeface="Verdana" charset="0"/>
              </a:rPr>
              <a:t>pp.131=132</a:t>
            </a:r>
          </a:p>
        </p:txBody>
      </p:sp>
      <p:pic>
        <p:nvPicPr>
          <p:cNvPr id="44037"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262063" y="452438"/>
            <a:ext cx="1704975" cy="2455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66750" y="1524000"/>
            <a:ext cx="78105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a:t>	</a:t>
            </a:r>
            <a:r>
              <a:rPr lang="en-US" sz="2000"/>
              <a:t>John Henry sang and he hammered and the air danced and the rainbow shimmered and the earth shook and rolled from the blows of the hammer. Finally it was quiet. Slowly the dust cleared.</a:t>
            </a:r>
          </a:p>
          <a:p>
            <a:pPr eaLnBrk="1" hangingPunct="1">
              <a:spcBef>
                <a:spcPct val="50000"/>
              </a:spcBef>
            </a:pPr>
            <a:r>
              <a:rPr lang="en-US" sz="2000"/>
              <a:t>	Folks could not believe their eyes. The boulder was gone. In its place was the prettiest and straightest road they had ever seen. Not only had John Henry pulverized the boulder into pebbles, he had finished building the road.</a:t>
            </a:r>
          </a:p>
          <a:p>
            <a:pPr eaLnBrk="1" hangingPunct="1">
              <a:spcBef>
                <a:spcPct val="50000"/>
              </a:spcBef>
            </a:pPr>
            <a:r>
              <a:rPr lang="en-US" sz="2000"/>
              <a:t>	In the distance where the new road connected to the main one, the road crew saw John Henry waving good-bye, a hammer on each shoulder, the rainbow draped around him like love.</a:t>
            </a:r>
          </a:p>
          <a:p>
            <a:pPr eaLnBrk="1" hangingPunct="1">
              <a:spcBef>
                <a:spcPct val="50000"/>
              </a:spcBef>
            </a:pPr>
            <a:endParaRPr lang="en-US" sz="2000"/>
          </a:p>
          <a:p>
            <a:pPr algn="r" eaLnBrk="1" hangingPunct="1">
              <a:spcBef>
                <a:spcPct val="50000"/>
              </a:spcBef>
            </a:pPr>
            <a:r>
              <a:rPr lang="en-US" sz="2000"/>
              <a:t>	From </a:t>
            </a:r>
            <a:r>
              <a:rPr lang="en-US" sz="2000" u="sng"/>
              <a:t>John Henry</a:t>
            </a:r>
            <a:r>
              <a:rPr lang="en-US" sz="2000"/>
              <a:t>, p 18</a:t>
            </a:r>
          </a:p>
          <a:p>
            <a:pPr algn="r" eaLnBrk="1" hangingPunct="1">
              <a:spcBef>
                <a:spcPct val="50000"/>
              </a:spcBef>
            </a:pPr>
            <a:r>
              <a:rPr lang="en-US" sz="2000"/>
              <a:t>By Julius Lester, 1994</a:t>
            </a:r>
          </a:p>
          <a:p>
            <a:pPr algn="r" eaLnBrk="1" hangingPunct="1">
              <a:spcBef>
                <a:spcPct val="50000"/>
              </a:spcBef>
            </a:pPr>
            <a:endParaRPr lang="en-US" sz="2000"/>
          </a:p>
        </p:txBody>
      </p:sp>
    </p:spTree>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ChangeArrowheads="1"/>
          </p:cNvSpPr>
          <p:nvPr/>
        </p:nvSpPr>
        <p:spPr bwMode="auto">
          <a:xfrm>
            <a:off x="762000" y="762000"/>
            <a:ext cx="7467600" cy="544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800" i="1"/>
              <a:t>The corridor curved to the right. We stepped through an arch. I screamed as something jumped onto my back.</a:t>
            </a:r>
            <a:endParaRPr lang="en-US" sz="1800"/>
          </a:p>
          <a:p>
            <a:r>
              <a:rPr lang="en-US" sz="1800" i="1"/>
              <a:t>	“Get it off!” I cried as the thing wrapped its long fingers in my hair.” Igor, get it off me!”</a:t>
            </a:r>
            <a:endParaRPr lang="en-US" altLang="ja-JP" sz="1800"/>
          </a:p>
          <a:p>
            <a:r>
              <a:rPr lang="en-US" sz="1800" i="1"/>
              <a:t>  	I heard Igor grunt. I swung around, trying to dislodge the attacker myself, and saw at lest eight more of the creatures coming at us.</a:t>
            </a:r>
            <a:endParaRPr lang="en-US" sz="1800"/>
          </a:p>
          <a:p>
            <a:r>
              <a:rPr lang="en-US" sz="1800" i="1"/>
              <a:t>  	I didn’t have time to study them. I remember only a sense of exaggerated features: big eyes, huge noses, flapping ears. Beyond that it was chaos as they came bounding out of the darkness.</a:t>
            </a:r>
            <a:endParaRPr lang="en-US" sz="1800"/>
          </a:p>
          <a:p>
            <a:r>
              <a:rPr lang="en-US" sz="1800" i="1"/>
              <a:t>  	The goblin on my back was shrieking with delight. Igor was roaring with fury. “Get off that William!” he cried, lashing out with his bear and whacking the goblin that clung to me. It bounced away, taking some of my skin with it.</a:t>
            </a:r>
            <a:endParaRPr lang="en-US" sz="1800"/>
          </a:p>
          <a:p>
            <a:r>
              <a:rPr lang="en-US" sz="1800" i="1"/>
              <a:t>  	The others hurried on, screaming, shouting, grabbing at Igor. He lashed out with his bear, swinging it to the right and the left. “Bop!” he cried. “Bop, bop, bop! Take that, goblin! And that, and that!”</a:t>
            </a:r>
            <a:endParaRPr lang="en-US" altLang="ja-JP" sz="1800"/>
          </a:p>
          <a:p>
            <a:r>
              <a:rPr lang="en-US" sz="1800" i="1"/>
              <a:t> 	 I found that by using the torch I could drive some of them back. Igor’s frenzied strength was terrible to see. In only a moment the goblins fled shrieking into the darkness</a:t>
            </a:r>
            <a:r>
              <a:rPr lang="en-US" i="1"/>
              <a:t>.</a:t>
            </a:r>
            <a:endParaRPr lang="en-US"/>
          </a:p>
        </p:txBody>
      </p:sp>
      <p:sp>
        <p:nvSpPr>
          <p:cNvPr id="54274" name="TextBox 4"/>
          <p:cNvSpPr txBox="1">
            <a:spLocks noChangeArrowheads="1"/>
          </p:cNvSpPr>
          <p:nvPr/>
        </p:nvSpPr>
        <p:spPr bwMode="auto">
          <a:xfrm>
            <a:off x="685800" y="304800"/>
            <a:ext cx="7162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From </a:t>
            </a:r>
            <a:r>
              <a:rPr lang="en-US" u="sng"/>
              <a:t>Goblins in the Castle</a:t>
            </a:r>
            <a:r>
              <a:rPr lang="en-US"/>
              <a:t> pg.62 </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 the LOVE of Grammar</a:t>
            </a:r>
            <a:endParaRPr lang="en-US" dirty="0"/>
          </a:p>
        </p:txBody>
      </p:sp>
      <p:sp>
        <p:nvSpPr>
          <p:cNvPr id="3" name="Subtitle 2"/>
          <p:cNvSpPr>
            <a:spLocks noGrp="1"/>
          </p:cNvSpPr>
          <p:nvPr>
            <p:ph type="subTitle" idx="1"/>
          </p:nvPr>
        </p:nvSpPr>
        <p:spPr/>
        <p:txBody>
          <a:bodyPr/>
          <a:lstStyle/>
          <a:p>
            <a:r>
              <a:rPr lang="en-US" dirty="0" smtClean="0"/>
              <a:t>Or rather the necessity of it…</a:t>
            </a:r>
            <a:endParaRPr lang="en-US" dirty="0"/>
          </a:p>
        </p:txBody>
      </p:sp>
    </p:spTree>
    <p:extLst>
      <p:ext uri="{BB962C8B-B14F-4D97-AF65-F5344CB8AC3E}">
        <p14:creationId xmlns="" xmlns:p14="http://schemas.microsoft.com/office/powerpoint/2010/main" val="13603325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 in the Workshop</a:t>
            </a:r>
            <a:endParaRPr lang="en-US" dirty="0"/>
          </a:p>
        </p:txBody>
      </p:sp>
      <p:sp>
        <p:nvSpPr>
          <p:cNvPr id="3" name="TextBox 2"/>
          <p:cNvSpPr txBox="1"/>
          <p:nvPr/>
        </p:nvSpPr>
        <p:spPr>
          <a:xfrm>
            <a:off x="1138553" y="1839017"/>
            <a:ext cx="6940791" cy="461665"/>
          </a:xfrm>
          <a:prstGeom prst="rect">
            <a:avLst/>
          </a:prstGeom>
          <a:noFill/>
        </p:spPr>
        <p:txBody>
          <a:bodyPr wrap="square" rtlCol="0">
            <a:spAutoFit/>
          </a:bodyPr>
          <a:lstStyle/>
          <a:p>
            <a:r>
              <a:rPr lang="en-US" sz="2400" dirty="0" smtClean="0"/>
              <a:t>- Concept impacts student writing</a:t>
            </a:r>
            <a:endParaRPr lang="en-US" sz="2400" dirty="0"/>
          </a:p>
        </p:txBody>
      </p:sp>
      <p:sp>
        <p:nvSpPr>
          <p:cNvPr id="4" name="TextBox 3"/>
          <p:cNvSpPr txBox="1"/>
          <p:nvPr/>
        </p:nvSpPr>
        <p:spPr>
          <a:xfrm>
            <a:off x="1138553" y="2847036"/>
            <a:ext cx="5692762" cy="830997"/>
          </a:xfrm>
          <a:prstGeom prst="rect">
            <a:avLst/>
          </a:prstGeom>
          <a:noFill/>
        </p:spPr>
        <p:txBody>
          <a:bodyPr wrap="square" rtlCol="0">
            <a:spAutoFit/>
          </a:bodyPr>
          <a:lstStyle/>
          <a:p>
            <a:r>
              <a:rPr lang="en-US" sz="2400" dirty="0" smtClean="0"/>
              <a:t>- Students can practice the concept in their writing.</a:t>
            </a:r>
            <a:endParaRPr lang="en-US" sz="2400" dirty="0"/>
          </a:p>
        </p:txBody>
      </p:sp>
      <p:sp>
        <p:nvSpPr>
          <p:cNvPr id="5" name="TextBox 4"/>
          <p:cNvSpPr txBox="1"/>
          <p:nvPr/>
        </p:nvSpPr>
        <p:spPr>
          <a:xfrm>
            <a:off x="1138553" y="4093531"/>
            <a:ext cx="5758449" cy="830997"/>
          </a:xfrm>
          <a:prstGeom prst="rect">
            <a:avLst/>
          </a:prstGeom>
          <a:noFill/>
        </p:spPr>
        <p:txBody>
          <a:bodyPr wrap="square" rtlCol="0">
            <a:spAutoFit/>
          </a:bodyPr>
          <a:lstStyle/>
          <a:p>
            <a:r>
              <a:rPr lang="en-US" sz="2400" dirty="0" smtClean="0"/>
              <a:t> - Students can use the concept in their writing in an artful way.</a:t>
            </a:r>
            <a:endParaRPr lang="en-US" sz="2400" dirty="0"/>
          </a:p>
        </p:txBody>
      </p:sp>
    </p:spTree>
    <p:extLst>
      <p:ext uri="{BB962C8B-B14F-4D97-AF65-F5344CB8AC3E}">
        <p14:creationId xmlns="" xmlns:p14="http://schemas.microsoft.com/office/powerpoint/2010/main" val="2722687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 in the WW</a:t>
            </a:r>
            <a:endParaRPr lang="en-US" dirty="0"/>
          </a:p>
        </p:txBody>
      </p:sp>
      <p:sp>
        <p:nvSpPr>
          <p:cNvPr id="3" name="TextBox 2"/>
          <p:cNvSpPr txBox="1"/>
          <p:nvPr/>
        </p:nvSpPr>
        <p:spPr>
          <a:xfrm>
            <a:off x="1335609" y="1817123"/>
            <a:ext cx="6568572" cy="4524315"/>
          </a:xfrm>
          <a:prstGeom prst="rect">
            <a:avLst/>
          </a:prstGeom>
          <a:noFill/>
        </p:spPr>
        <p:txBody>
          <a:bodyPr wrap="square" rtlCol="0">
            <a:spAutoFit/>
          </a:bodyPr>
          <a:lstStyle/>
          <a:p>
            <a:r>
              <a:rPr lang="en-US" sz="2400" dirty="0" smtClean="0"/>
              <a:t>How: </a:t>
            </a:r>
          </a:p>
          <a:p>
            <a:r>
              <a:rPr lang="en-US" sz="2400" dirty="0" smtClean="0"/>
              <a:t>1. Create a statement that explains why writers need to know and use the concept.</a:t>
            </a:r>
          </a:p>
          <a:p>
            <a:endParaRPr lang="en-US" sz="2400" dirty="0" smtClean="0"/>
          </a:p>
          <a:p>
            <a:r>
              <a:rPr lang="en-US" sz="2400" dirty="0" smtClean="0"/>
              <a:t>2. Find or create a mentor text that demonstrates the use of the concept.</a:t>
            </a:r>
          </a:p>
          <a:p>
            <a:endParaRPr lang="en-US" sz="2400" dirty="0"/>
          </a:p>
          <a:p>
            <a:r>
              <a:rPr lang="en-US" sz="2400" dirty="0" smtClean="0"/>
              <a:t>3. Create a notebook page to keep notes and ‘try –outs’ for students to reference.</a:t>
            </a:r>
          </a:p>
          <a:p>
            <a:endParaRPr lang="en-US" sz="2400" dirty="0"/>
          </a:p>
          <a:p>
            <a:r>
              <a:rPr lang="en-US" sz="2400" dirty="0" smtClean="0"/>
              <a:t>4.  Invite students to find opportunities to practice the concept.</a:t>
            </a:r>
            <a:endParaRPr lang="en-US" sz="2400" dirty="0"/>
          </a:p>
        </p:txBody>
      </p:sp>
    </p:spTree>
    <p:extLst>
      <p:ext uri="{BB962C8B-B14F-4D97-AF65-F5344CB8AC3E}">
        <p14:creationId xmlns="" xmlns:p14="http://schemas.microsoft.com/office/powerpoint/2010/main" val="2152410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6" name="TextBox 5"/>
          <p:cNvSpPr txBox="1"/>
          <p:nvPr/>
        </p:nvSpPr>
        <p:spPr>
          <a:xfrm>
            <a:off x="1445086" y="2266417"/>
            <a:ext cx="5802239" cy="1415772"/>
          </a:xfrm>
          <a:prstGeom prst="rect">
            <a:avLst/>
          </a:prstGeom>
          <a:noFill/>
        </p:spPr>
        <p:txBody>
          <a:bodyPr wrap="square" rtlCol="0">
            <a:spAutoFit/>
          </a:bodyPr>
          <a:lstStyle/>
          <a:p>
            <a:r>
              <a:rPr lang="en-US" i="1" dirty="0" smtClean="0"/>
              <a:t>The weather had been clear and cold, and  thousands of stars decorated the inky blackness of night</a:t>
            </a:r>
            <a:r>
              <a:rPr lang="en-US" dirty="0" smtClean="0"/>
              <a:t>.</a:t>
            </a:r>
          </a:p>
          <a:p>
            <a:endParaRPr lang="en-US" dirty="0"/>
          </a:p>
          <a:p>
            <a:r>
              <a:rPr lang="en-US" dirty="0" smtClean="0"/>
              <a:t>   </a:t>
            </a:r>
            <a:r>
              <a:rPr lang="en-US" sz="1400" dirty="0" smtClean="0"/>
              <a:t> From </a:t>
            </a:r>
            <a:r>
              <a:rPr lang="en-US" sz="1400" i="1" dirty="0" err="1" smtClean="0"/>
              <a:t>Ziggy</a:t>
            </a:r>
            <a:r>
              <a:rPr lang="en-US" sz="1400" i="1" dirty="0" smtClean="0"/>
              <a:t> and the Black Dinosaurs: The Space Mission</a:t>
            </a:r>
            <a:r>
              <a:rPr lang="en-US" sz="1400" dirty="0" smtClean="0"/>
              <a:t> by Sharon Draper (p1)</a:t>
            </a:r>
            <a:endParaRPr lang="en-US" sz="1400" dirty="0"/>
          </a:p>
        </p:txBody>
      </p:sp>
      <p:sp>
        <p:nvSpPr>
          <p:cNvPr id="7" name="TextBox 6"/>
          <p:cNvSpPr txBox="1"/>
          <p:nvPr/>
        </p:nvSpPr>
        <p:spPr>
          <a:xfrm>
            <a:off x="1007181" y="1620086"/>
            <a:ext cx="7094058" cy="646331"/>
          </a:xfrm>
          <a:prstGeom prst="rect">
            <a:avLst/>
          </a:prstGeom>
          <a:noFill/>
        </p:spPr>
        <p:txBody>
          <a:bodyPr wrap="square" rtlCol="0">
            <a:spAutoFit/>
          </a:bodyPr>
          <a:lstStyle/>
          <a:p>
            <a:pPr algn="ctr"/>
            <a:r>
              <a:rPr lang="en-US" b="1" dirty="0" smtClean="0"/>
              <a:t>Writers can use compound sentences to help create an image in the reader’s mind.</a:t>
            </a:r>
            <a:endParaRPr lang="en-US" b="1" dirty="0"/>
          </a:p>
        </p:txBody>
      </p:sp>
      <p:sp>
        <p:nvSpPr>
          <p:cNvPr id="8" name="TextBox 7"/>
          <p:cNvSpPr txBox="1"/>
          <p:nvPr/>
        </p:nvSpPr>
        <p:spPr>
          <a:xfrm>
            <a:off x="1226133" y="3896964"/>
            <a:ext cx="6021192" cy="1200329"/>
          </a:xfrm>
          <a:prstGeom prst="rect">
            <a:avLst/>
          </a:prstGeom>
          <a:noFill/>
        </p:spPr>
        <p:txBody>
          <a:bodyPr wrap="square" rtlCol="0">
            <a:spAutoFit/>
          </a:bodyPr>
          <a:lstStyle/>
          <a:p>
            <a:r>
              <a:rPr lang="en-US" dirty="0" smtClean="0"/>
              <a:t>TRY IT: Write a compound sentence to create an image in the reader’s mind. You can try writing about the weather, like the sample. What else – besides the weather – could you use apply this?</a:t>
            </a:r>
            <a:endParaRPr lang="en-US" dirty="0"/>
          </a:p>
        </p:txBody>
      </p:sp>
      <p:sp>
        <p:nvSpPr>
          <p:cNvPr id="9" name="TextBox 8"/>
          <p:cNvSpPr txBox="1"/>
          <p:nvPr/>
        </p:nvSpPr>
        <p:spPr>
          <a:xfrm>
            <a:off x="1226133" y="5318102"/>
            <a:ext cx="6349620" cy="923330"/>
          </a:xfrm>
          <a:prstGeom prst="rect">
            <a:avLst/>
          </a:prstGeom>
          <a:noFill/>
        </p:spPr>
        <p:txBody>
          <a:bodyPr wrap="square" rtlCol="0">
            <a:spAutoFit/>
          </a:bodyPr>
          <a:lstStyle/>
          <a:p>
            <a:r>
              <a:rPr lang="en-US" dirty="0" smtClean="0"/>
              <a:t>INVITE: Ask students to collect compound sentences that create images in their mind from books they are reading. Ask students to share ones they write.</a:t>
            </a:r>
            <a:endParaRPr lang="en-US" dirty="0"/>
          </a:p>
        </p:txBody>
      </p:sp>
    </p:spTree>
    <p:extLst>
      <p:ext uri="{BB962C8B-B14F-4D97-AF65-F5344CB8AC3E}">
        <p14:creationId xmlns="" xmlns:p14="http://schemas.microsoft.com/office/powerpoint/2010/main" val="5009753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a:effectLst>
                  <a:outerShdw blurRad="38100" dist="38100" dir="2700000" algn="tl">
                    <a:srgbClr val="000000"/>
                  </a:outerShdw>
                </a:effectLst>
                <a:latin typeface="Calisto MT" charset="0"/>
              </a:rPr>
              <a:t>Beliefs About Keeping a Writer</a:t>
            </a:r>
            <a:r>
              <a:rPr lang="ja-JP" altLang="en-US">
                <a:effectLst>
                  <a:outerShdw blurRad="38100" dist="38100" dir="2700000" algn="tl">
                    <a:srgbClr val="000000"/>
                  </a:outerShdw>
                </a:effectLst>
                <a:latin typeface="Calisto MT" charset="0"/>
              </a:rPr>
              <a:t>’</a:t>
            </a:r>
            <a:r>
              <a:rPr lang="en-US">
                <a:effectLst>
                  <a:outerShdw blurRad="38100" dist="38100" dir="2700000" algn="tl">
                    <a:srgbClr val="000000"/>
                  </a:outerShdw>
                </a:effectLst>
                <a:latin typeface="Calisto MT" charset="0"/>
              </a:rPr>
              <a:t>s Notebook</a:t>
            </a:r>
          </a:p>
        </p:txBody>
      </p:sp>
      <p:sp>
        <p:nvSpPr>
          <p:cNvPr id="3" name="Content Placeholder 2"/>
          <p:cNvSpPr>
            <a:spLocks noGrp="1"/>
          </p:cNvSpPr>
          <p:nvPr>
            <p:ph idx="1"/>
          </p:nvPr>
        </p:nvSpPr>
        <p:spPr>
          <a:xfrm>
            <a:off x="914400" y="2209800"/>
            <a:ext cx="7467600" cy="4114800"/>
          </a:xfrm>
        </p:spPr>
        <p:txBody>
          <a:bodyPr>
            <a:normAutofit fontScale="85000" lnSpcReduction="20000"/>
          </a:bodyPr>
          <a:lstStyle/>
          <a:p>
            <a:r>
              <a:rPr lang="en-US">
                <a:latin typeface="Calisto MT" charset="0"/>
              </a:rPr>
              <a:t>It</a:t>
            </a:r>
            <a:r>
              <a:rPr lang="ja-JP" altLang="en-US">
                <a:latin typeface="Calisto MT" charset="0"/>
              </a:rPr>
              <a:t>’</a:t>
            </a:r>
            <a:r>
              <a:rPr lang="en-US" altLang="ja-JP">
                <a:latin typeface="Calisto MT" charset="0"/>
              </a:rPr>
              <a:t>s a place where a writer explores his/her thinking.</a:t>
            </a:r>
          </a:p>
          <a:p>
            <a:r>
              <a:rPr lang="en-US">
                <a:latin typeface="Calisto MT" charset="0"/>
              </a:rPr>
              <a:t>It</a:t>
            </a:r>
            <a:r>
              <a:rPr lang="ja-JP" altLang="en-US">
                <a:latin typeface="Calisto MT" charset="0"/>
              </a:rPr>
              <a:t>’</a:t>
            </a:r>
            <a:r>
              <a:rPr lang="en-US" altLang="ja-JP">
                <a:latin typeface="Calisto MT" charset="0"/>
              </a:rPr>
              <a:t>s a reflection of who the writer is at any given time.</a:t>
            </a:r>
          </a:p>
          <a:p>
            <a:r>
              <a:rPr lang="en-US">
                <a:latin typeface="Calisto MT" charset="0"/>
              </a:rPr>
              <a:t>It</a:t>
            </a:r>
            <a:r>
              <a:rPr lang="ja-JP" altLang="en-US">
                <a:latin typeface="Calisto MT" charset="0"/>
              </a:rPr>
              <a:t>’</a:t>
            </a:r>
            <a:r>
              <a:rPr lang="en-US" altLang="ja-JP">
                <a:latin typeface="Calisto MT" charset="0"/>
              </a:rPr>
              <a:t>s a tool where a writer makes decisions about his/her own writing.</a:t>
            </a:r>
          </a:p>
          <a:p>
            <a:r>
              <a:rPr lang="en-US">
                <a:latin typeface="Calisto MT" charset="0"/>
              </a:rPr>
              <a:t>Rereading the notebook helps a writer to explore topics more deeply or in a new way.</a:t>
            </a:r>
          </a:p>
          <a:p>
            <a:r>
              <a:rPr lang="en-US">
                <a:latin typeface="Calisto MT" charset="0"/>
              </a:rPr>
              <a:t>As a writer becomes more diligent in keeping a notebook, the notebook will evolve in its purpose.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Three Things to Consider When Teaching G.U.M.S.</a:t>
            </a:r>
            <a:endParaRPr lang="en-US" dirty="0"/>
          </a:p>
        </p:txBody>
      </p:sp>
      <p:sp>
        <p:nvSpPr>
          <p:cNvPr id="6" name="TextBox 5"/>
          <p:cNvSpPr txBox="1"/>
          <p:nvPr/>
        </p:nvSpPr>
        <p:spPr>
          <a:xfrm>
            <a:off x="963391" y="2036054"/>
            <a:ext cx="7181639" cy="461665"/>
          </a:xfrm>
          <a:prstGeom prst="rect">
            <a:avLst/>
          </a:prstGeom>
          <a:noFill/>
        </p:spPr>
        <p:txBody>
          <a:bodyPr wrap="square" rtlCol="0">
            <a:spAutoFit/>
          </a:bodyPr>
          <a:lstStyle/>
          <a:p>
            <a:r>
              <a:rPr lang="en-US" sz="2400" dirty="0" smtClean="0"/>
              <a:t>1.  Will the lesson impact student writing? </a:t>
            </a:r>
            <a:endParaRPr lang="en-US" sz="2400" dirty="0"/>
          </a:p>
        </p:txBody>
      </p:sp>
      <p:sp>
        <p:nvSpPr>
          <p:cNvPr id="7" name="TextBox 6"/>
          <p:cNvSpPr txBox="1"/>
          <p:nvPr/>
        </p:nvSpPr>
        <p:spPr>
          <a:xfrm>
            <a:off x="963391" y="3240172"/>
            <a:ext cx="6809420" cy="830997"/>
          </a:xfrm>
          <a:prstGeom prst="rect">
            <a:avLst/>
          </a:prstGeom>
          <a:noFill/>
        </p:spPr>
        <p:txBody>
          <a:bodyPr wrap="square" rtlCol="0">
            <a:spAutoFit/>
          </a:bodyPr>
          <a:lstStyle/>
          <a:p>
            <a:r>
              <a:rPr lang="en-US" sz="2400" dirty="0" smtClean="0"/>
              <a:t>2.  Will the student be required to use the lesson on a standardized test?</a:t>
            </a:r>
            <a:endParaRPr lang="en-US" sz="2400" dirty="0"/>
          </a:p>
        </p:txBody>
      </p:sp>
      <p:sp>
        <p:nvSpPr>
          <p:cNvPr id="8" name="TextBox 7"/>
          <p:cNvSpPr txBox="1"/>
          <p:nvPr/>
        </p:nvSpPr>
        <p:spPr>
          <a:xfrm>
            <a:off x="963391" y="4641328"/>
            <a:ext cx="6393410" cy="830997"/>
          </a:xfrm>
          <a:prstGeom prst="rect">
            <a:avLst/>
          </a:prstGeom>
          <a:noFill/>
        </p:spPr>
        <p:txBody>
          <a:bodyPr wrap="square" rtlCol="0">
            <a:spAutoFit/>
          </a:bodyPr>
          <a:lstStyle/>
          <a:p>
            <a:r>
              <a:rPr lang="en-US" sz="2400" dirty="0" smtClean="0"/>
              <a:t>3.  Is the concept directly related to the spelling of the word?</a:t>
            </a:r>
            <a:endParaRPr lang="en-US" sz="2400" dirty="0"/>
          </a:p>
        </p:txBody>
      </p:sp>
    </p:spTree>
    <p:extLst>
      <p:ext uri="{BB962C8B-B14F-4D97-AF65-F5344CB8AC3E}">
        <p14:creationId xmlns="" xmlns:p14="http://schemas.microsoft.com/office/powerpoint/2010/main" val="11040748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836612"/>
            <a:ext cx="7543800" cy="2593975"/>
          </a:xfrm>
        </p:spPr>
        <p:txBody>
          <a:bodyPr/>
          <a:lstStyle/>
          <a:p>
            <a:r>
              <a:rPr lang="en-US" dirty="0" smtClean="0"/>
              <a:t>A Writer’s Notebook Meets Non-Fiction</a:t>
            </a:r>
            <a:endParaRPr lang="en-US" dirty="0"/>
          </a:p>
        </p:txBody>
      </p:sp>
      <p:sp>
        <p:nvSpPr>
          <p:cNvPr id="5" name="Subtitle 4"/>
          <p:cNvSpPr>
            <a:spLocks noGrp="1"/>
          </p:cNvSpPr>
          <p:nvPr>
            <p:ph type="subTitle" idx="1"/>
          </p:nvPr>
        </p:nvSpPr>
        <p:spPr>
          <a:xfrm>
            <a:off x="883345" y="3893218"/>
            <a:ext cx="5974655" cy="1669382"/>
          </a:xfrm>
        </p:spPr>
        <p:txBody>
          <a:bodyPr>
            <a:normAutofit lnSpcReduction="10000"/>
          </a:bodyPr>
          <a:lstStyle/>
          <a:p>
            <a:r>
              <a:rPr lang="en-US" sz="3600" dirty="0" smtClean="0"/>
              <a:t>Notebook Strategies for Taking Notes and Writing Informational Pieces</a:t>
            </a:r>
            <a:endParaRPr lang="en-US" sz="3600" dirty="0"/>
          </a:p>
        </p:txBody>
      </p:sp>
    </p:spTree>
    <p:extLst>
      <p:ext uri="{BB962C8B-B14F-4D97-AF65-F5344CB8AC3E}">
        <p14:creationId xmlns="" xmlns:p14="http://schemas.microsoft.com/office/powerpoint/2010/main" val="15492183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6248400" cy="579438"/>
          </a:xfrm>
        </p:spPr>
        <p:txBody>
          <a:bodyPr>
            <a:normAutofit fontScale="90000"/>
          </a:bodyPr>
          <a:lstStyle/>
          <a:p>
            <a:r>
              <a:rPr lang="en-US" dirty="0" smtClean="0"/>
              <a:t>A closer look at</a:t>
            </a:r>
            <a:br>
              <a:rPr lang="en-US" dirty="0" smtClean="0"/>
            </a:br>
            <a:r>
              <a:rPr lang="en-US" dirty="0" smtClean="0"/>
              <a:t>RESEARCH TO BUILD AND PRESENT KNOWLEDGE</a:t>
            </a:r>
            <a:endParaRPr lang="en-US" dirty="0"/>
          </a:p>
        </p:txBody>
      </p:sp>
      <p:sp>
        <p:nvSpPr>
          <p:cNvPr id="3" name="TextBox 2"/>
          <p:cNvSpPr txBox="1"/>
          <p:nvPr/>
        </p:nvSpPr>
        <p:spPr>
          <a:xfrm>
            <a:off x="1676400" y="2963018"/>
            <a:ext cx="5867400" cy="3323987"/>
          </a:xfrm>
          <a:prstGeom prst="rect">
            <a:avLst/>
          </a:prstGeom>
          <a:noFill/>
        </p:spPr>
        <p:txBody>
          <a:bodyPr wrap="square" rtlCol="0">
            <a:spAutoFit/>
          </a:bodyPr>
          <a:lstStyle/>
          <a:p>
            <a:pPr marL="342900" marR="0" lvl="0" indent="-342900" algn="l">
              <a:spcBef>
                <a:spcPts val="0"/>
              </a:spcBef>
              <a:spcAft>
                <a:spcPts val="0"/>
              </a:spcAft>
              <a:buFont typeface="Calibri"/>
              <a:buChar char="-"/>
            </a:pPr>
            <a:r>
              <a:rPr lang="en-US" sz="2400" dirty="0" smtClean="0">
                <a:latin typeface="Calibri"/>
                <a:ea typeface="ＭＳ ゴシック"/>
                <a:cs typeface="Times New Roman"/>
              </a:rPr>
              <a:t>Conduct SHORT – as well as sustained – research projects</a:t>
            </a:r>
            <a:endParaRPr lang="en-US" sz="2400" dirty="0" smtClean="0">
              <a:latin typeface="Cambria"/>
              <a:ea typeface="ＭＳ ゴシック"/>
              <a:cs typeface="Times New Roman"/>
            </a:endParaRPr>
          </a:p>
          <a:p>
            <a:pPr marL="342900" marR="0" lvl="0" indent="-342900" algn="l">
              <a:spcBef>
                <a:spcPts val="0"/>
              </a:spcBef>
              <a:spcAft>
                <a:spcPts val="0"/>
              </a:spcAft>
              <a:buFont typeface="Calibri"/>
              <a:buChar char="-"/>
            </a:pPr>
            <a:r>
              <a:rPr lang="en-US" sz="2400" dirty="0" smtClean="0">
                <a:latin typeface="Calibri"/>
                <a:ea typeface="ＭＳ ゴシック"/>
                <a:cs typeface="Times New Roman"/>
              </a:rPr>
              <a:t>Gather </a:t>
            </a:r>
            <a:r>
              <a:rPr lang="en-US" sz="2400" dirty="0">
                <a:latin typeface="Calibri"/>
                <a:ea typeface="ＭＳ ゴシック"/>
                <a:cs typeface="Times New Roman"/>
              </a:rPr>
              <a:t>relevant information from multiple print and digital resources while avoiding plagiarism</a:t>
            </a:r>
            <a:endParaRPr lang="en-US" sz="2400" dirty="0">
              <a:latin typeface="Cambria"/>
              <a:ea typeface="ＭＳ ゴシック"/>
              <a:cs typeface="Times New Roman"/>
            </a:endParaRPr>
          </a:p>
          <a:p>
            <a:pPr marL="342900" marR="0" lvl="0" indent="-342900" algn="l">
              <a:spcBef>
                <a:spcPts val="0"/>
              </a:spcBef>
              <a:spcAft>
                <a:spcPts val="0"/>
              </a:spcAft>
              <a:buFont typeface="Calibri"/>
              <a:buChar char="-"/>
            </a:pPr>
            <a:r>
              <a:rPr lang="en-US" sz="2400" dirty="0">
                <a:latin typeface="Calibri"/>
                <a:ea typeface="ＭＳ ゴシック"/>
                <a:cs typeface="Times New Roman"/>
              </a:rPr>
              <a:t>Be able to quote/cite evidence from informational texts to support analysis, reflection, and research.</a:t>
            </a:r>
            <a:endParaRPr lang="en-US" sz="2400" dirty="0">
              <a:latin typeface="Cambria"/>
              <a:ea typeface="ＭＳ ゴシック"/>
              <a:cs typeface="Times New Roman"/>
            </a:endParaRPr>
          </a:p>
          <a:p>
            <a:endParaRPr lang="en-US" dirty="0"/>
          </a:p>
        </p:txBody>
      </p:sp>
    </p:spTree>
    <p:extLst>
      <p:ext uri="{BB962C8B-B14F-4D97-AF65-F5344CB8AC3E}">
        <p14:creationId xmlns="" xmlns:p14="http://schemas.microsoft.com/office/powerpoint/2010/main" val="690373002"/>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8972" y="530226"/>
            <a:ext cx="7180628" cy="795126"/>
          </a:xfrm>
        </p:spPr>
        <p:txBody>
          <a:bodyPr/>
          <a:lstStyle/>
          <a:p>
            <a:pPr algn="ctr"/>
            <a:r>
              <a:rPr lang="en-US" sz="4000" dirty="0" smtClean="0"/>
              <a:t>Students Need A Vision</a:t>
            </a:r>
            <a:endParaRPr lang="en-US" sz="4000" dirty="0"/>
          </a:p>
        </p:txBody>
      </p:sp>
      <p:sp>
        <p:nvSpPr>
          <p:cNvPr id="3" name="Subtitle 2"/>
          <p:cNvSpPr>
            <a:spLocks noGrp="1"/>
          </p:cNvSpPr>
          <p:nvPr>
            <p:ph type="subTitle" idx="1"/>
          </p:nvPr>
        </p:nvSpPr>
        <p:spPr>
          <a:xfrm>
            <a:off x="1048972" y="2015638"/>
            <a:ext cx="6349042" cy="3394562"/>
          </a:xfrm>
        </p:spPr>
        <p:txBody>
          <a:bodyPr>
            <a:noAutofit/>
          </a:bodyPr>
          <a:lstStyle/>
          <a:p>
            <a:r>
              <a:rPr lang="en-US" sz="2800" dirty="0" smtClean="0"/>
              <a:t>…teaching students to do the intellectual work involved in writing about a subject – any subject – means teaching them to organize and elaborate on facts and ideas, to decide on priorities, to look at information through different lenses and to entertain questions…</a:t>
            </a:r>
            <a:endParaRPr lang="en-US" sz="2800" dirty="0"/>
          </a:p>
        </p:txBody>
      </p:sp>
      <p:sp>
        <p:nvSpPr>
          <p:cNvPr id="4" name="TextBox 3"/>
          <p:cNvSpPr txBox="1"/>
          <p:nvPr/>
        </p:nvSpPr>
        <p:spPr>
          <a:xfrm>
            <a:off x="5105400" y="5410200"/>
            <a:ext cx="3352800" cy="646331"/>
          </a:xfrm>
          <a:prstGeom prst="rect">
            <a:avLst/>
          </a:prstGeom>
          <a:noFill/>
        </p:spPr>
        <p:txBody>
          <a:bodyPr wrap="square" rtlCol="0">
            <a:spAutoFit/>
          </a:bodyPr>
          <a:lstStyle/>
          <a:p>
            <a:r>
              <a:rPr lang="en-US" dirty="0" smtClean="0">
                <a:solidFill>
                  <a:schemeClr val="bg1"/>
                </a:solidFill>
              </a:rPr>
              <a:t>Pathways to the Common Core, 153</a:t>
            </a:r>
            <a:endParaRPr lang="en-US" dirty="0">
              <a:solidFill>
                <a:schemeClr val="bg1"/>
              </a:solidFill>
            </a:endParaRPr>
          </a:p>
        </p:txBody>
      </p:sp>
    </p:spTree>
    <p:extLst>
      <p:ext uri="{BB962C8B-B14F-4D97-AF65-F5344CB8AC3E}">
        <p14:creationId xmlns="" xmlns:p14="http://schemas.microsoft.com/office/powerpoint/2010/main" val="2196948772"/>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7452"/>
            <a:ext cx="7543800" cy="882623"/>
          </a:xfrm>
        </p:spPr>
        <p:txBody>
          <a:bodyPr/>
          <a:lstStyle/>
          <a:p>
            <a:pPr algn="ctr"/>
            <a:r>
              <a:rPr lang="en-US" sz="4000" dirty="0" smtClean="0"/>
              <a:t>Thinking About Topic</a:t>
            </a:r>
            <a:endParaRPr lang="en-US" sz="4000" dirty="0"/>
          </a:p>
        </p:txBody>
      </p:sp>
      <p:sp>
        <p:nvSpPr>
          <p:cNvPr id="3" name="Subtitle 2"/>
          <p:cNvSpPr>
            <a:spLocks noGrp="1"/>
          </p:cNvSpPr>
          <p:nvPr>
            <p:ph type="subTitle" idx="1"/>
          </p:nvPr>
        </p:nvSpPr>
        <p:spPr>
          <a:xfrm>
            <a:off x="883346" y="2015638"/>
            <a:ext cx="6831546" cy="5119742"/>
          </a:xfrm>
        </p:spPr>
        <p:txBody>
          <a:bodyPr>
            <a:noAutofit/>
          </a:bodyPr>
          <a:lstStyle/>
          <a:p>
            <a:pPr algn="l"/>
            <a:r>
              <a:rPr lang="en-US" sz="3600" b="1" i="0" dirty="0" smtClean="0"/>
              <a:t>Readers set a purpose for reading</a:t>
            </a:r>
            <a:r>
              <a:rPr lang="en-US" sz="3600" dirty="0" smtClean="0"/>
              <a:t>.</a:t>
            </a:r>
          </a:p>
          <a:p>
            <a:pPr algn="l"/>
            <a:r>
              <a:rPr lang="en-US" sz="3600" dirty="0"/>
              <a:t> </a:t>
            </a:r>
            <a:r>
              <a:rPr lang="en-US" sz="3600" dirty="0" smtClean="0"/>
              <a:t>  What is it I’m trying to learn from</a:t>
            </a:r>
          </a:p>
          <a:p>
            <a:pPr algn="l"/>
            <a:r>
              <a:rPr lang="en-US" sz="3600" dirty="0"/>
              <a:t> </a:t>
            </a:r>
            <a:r>
              <a:rPr lang="en-US" sz="3600" dirty="0" smtClean="0"/>
              <a:t>  this text?</a:t>
            </a:r>
            <a:endParaRPr lang="en-US" sz="3600" dirty="0"/>
          </a:p>
          <a:p>
            <a:r>
              <a:rPr lang="en-US" sz="3600" dirty="0" smtClean="0"/>
              <a:t>   </a:t>
            </a:r>
            <a:r>
              <a:rPr lang="en-US" sz="3600" b="1" i="0" dirty="0" smtClean="0"/>
              <a:t>Writers set a purpose for reading</a:t>
            </a:r>
            <a:r>
              <a:rPr lang="en-US" sz="3600" dirty="0" smtClean="0"/>
              <a:t>. What information do I need to support my writing?</a:t>
            </a:r>
          </a:p>
        </p:txBody>
      </p:sp>
    </p:spTree>
    <p:extLst>
      <p:ext uri="{BB962C8B-B14F-4D97-AF65-F5344CB8AC3E}">
        <p14:creationId xmlns="" xmlns:p14="http://schemas.microsoft.com/office/powerpoint/2010/main" val="2486911662"/>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48495" y="378144"/>
            <a:ext cx="7620000" cy="1143000"/>
          </a:xfrm>
        </p:spPr>
        <p:txBody>
          <a:bodyPr/>
          <a:lstStyle/>
          <a:p>
            <a:r>
              <a:rPr lang="en-US" dirty="0" smtClean="0"/>
              <a:t>Organizational Structures</a:t>
            </a:r>
            <a:endParaRPr lang="en-US" dirty="0"/>
          </a:p>
        </p:txBody>
      </p:sp>
      <p:sp>
        <p:nvSpPr>
          <p:cNvPr id="7" name="Text Placeholder 6"/>
          <p:cNvSpPr>
            <a:spLocks noGrp="1"/>
          </p:cNvSpPr>
          <p:nvPr>
            <p:ph type="body" idx="4294967295"/>
          </p:nvPr>
        </p:nvSpPr>
        <p:spPr>
          <a:xfrm>
            <a:off x="-1" y="1535112"/>
            <a:ext cx="8168495" cy="3804099"/>
          </a:xfrm>
        </p:spPr>
        <p:txBody>
          <a:bodyPr>
            <a:normAutofit fontScale="85000" lnSpcReduction="10000"/>
          </a:bodyPr>
          <a:lstStyle/>
          <a:p>
            <a:pPr marL="285750" indent="-285750">
              <a:buFontTx/>
              <a:buChar char="•"/>
            </a:pPr>
            <a:r>
              <a:rPr lang="en-US" dirty="0" smtClean="0"/>
              <a:t>There are some of the more common patterns students will come across in their reading. There are many more.</a:t>
            </a:r>
          </a:p>
          <a:p>
            <a:pPr marL="285750" indent="-285750">
              <a:buFontTx/>
              <a:buChar char="•"/>
            </a:pPr>
            <a:endParaRPr lang="en-US" dirty="0"/>
          </a:p>
          <a:p>
            <a:pPr marL="285750" indent="-285750">
              <a:buFontTx/>
              <a:buChar char="•"/>
            </a:pPr>
            <a:r>
              <a:rPr lang="en-US" dirty="0" smtClean="0"/>
              <a:t>It’s helpful for students to have </a:t>
            </a:r>
            <a:r>
              <a:rPr lang="en-US" dirty="0"/>
              <a:t>c</a:t>
            </a:r>
            <a:r>
              <a:rPr lang="en-US" dirty="0" smtClean="0"/>
              <a:t>ues – other than the main idea – to determine the organization of a text. </a:t>
            </a:r>
          </a:p>
          <a:p>
            <a:pPr marL="285750" indent="-285750">
              <a:buFontTx/>
              <a:buChar char="•"/>
            </a:pPr>
            <a:endParaRPr lang="en-US" dirty="0"/>
          </a:p>
          <a:p>
            <a:pPr marL="285750" indent="-285750">
              <a:buFontTx/>
              <a:buChar char="•"/>
            </a:pPr>
            <a:r>
              <a:rPr lang="en-US" dirty="0" smtClean="0"/>
              <a:t>If students are aware of the text structure it affects how they take notes.</a:t>
            </a:r>
          </a:p>
          <a:p>
            <a:pPr marL="285750" indent="-285750">
              <a:buFontTx/>
              <a:buChar char="•"/>
            </a:pPr>
            <a:endParaRPr lang="en-US" dirty="0"/>
          </a:p>
        </p:txBody>
      </p:sp>
    </p:spTree>
    <p:extLst>
      <p:ext uri="{BB962C8B-B14F-4D97-AF65-F5344CB8AC3E}">
        <p14:creationId xmlns="" xmlns:p14="http://schemas.microsoft.com/office/powerpoint/2010/main" val="368141390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Recomposition</a:t>
            </a:r>
            <a:endParaRPr lang="en-US" dirty="0"/>
          </a:p>
        </p:txBody>
      </p:sp>
      <p:sp>
        <p:nvSpPr>
          <p:cNvPr id="4" name="Text Placeholder 3"/>
          <p:cNvSpPr>
            <a:spLocks noGrp="1"/>
          </p:cNvSpPr>
          <p:nvPr>
            <p:ph type="subTitle" idx="1"/>
          </p:nvPr>
        </p:nvSpPr>
        <p:spPr/>
        <p:txBody>
          <a:bodyPr>
            <a:normAutofit fontScale="70000" lnSpcReduction="20000"/>
          </a:bodyPr>
          <a:lstStyle/>
          <a:p>
            <a:r>
              <a:rPr lang="en-US" dirty="0" smtClean="0"/>
              <a:t>The act of recomposing information in a different format so as to demonstrate understanding without plagiarism.</a:t>
            </a:r>
          </a:p>
          <a:p>
            <a:r>
              <a:rPr lang="en-US" dirty="0" smtClean="0"/>
              <a:t>   </a:t>
            </a:r>
          </a:p>
          <a:p>
            <a:r>
              <a:rPr lang="en-US" dirty="0"/>
              <a:t> </a:t>
            </a:r>
            <a:r>
              <a:rPr lang="en-US" dirty="0" smtClean="0"/>
              <a:t>      (Standards 1, 2, 3, 4, 5,6, 7, 8, 9*)</a:t>
            </a:r>
            <a:endParaRPr lang="en-US" dirty="0"/>
          </a:p>
        </p:txBody>
      </p:sp>
    </p:spTree>
    <p:extLst>
      <p:ext uri="{BB962C8B-B14F-4D97-AF65-F5344CB8AC3E}">
        <p14:creationId xmlns="" xmlns:p14="http://schemas.microsoft.com/office/powerpoint/2010/main" val="216808968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7800" y="914400"/>
            <a:ext cx="6324600" cy="5201424"/>
          </a:xfrm>
          <a:prstGeom prst="rect">
            <a:avLst/>
          </a:prstGeom>
          <a:noFill/>
        </p:spPr>
        <p:txBody>
          <a:bodyPr wrap="square" rtlCol="0">
            <a:spAutoFit/>
          </a:bodyPr>
          <a:lstStyle/>
          <a:p>
            <a:r>
              <a:rPr lang="en-US" sz="1100" dirty="0"/>
              <a:t>“Funky Fruit” </a:t>
            </a:r>
          </a:p>
          <a:p>
            <a:r>
              <a:rPr lang="en-US" sz="1100" dirty="0"/>
              <a:t>Excerpt from “Far-Out Foods,” by Diane </a:t>
            </a:r>
            <a:r>
              <a:rPr lang="en-US" sz="1100" dirty="0" err="1"/>
              <a:t>Wedner</a:t>
            </a:r>
            <a:endParaRPr lang="en-US" sz="1100" dirty="0"/>
          </a:p>
          <a:p>
            <a:r>
              <a:rPr lang="en-US" sz="1100" dirty="0"/>
              <a:t>NGE, November 2010</a:t>
            </a:r>
          </a:p>
          <a:p>
            <a:r>
              <a:rPr lang="en-US" sz="1100" dirty="0"/>
              <a:t> </a:t>
            </a:r>
          </a:p>
          <a:p>
            <a:r>
              <a:rPr lang="en-US" sz="1600" dirty="0"/>
              <a:t>FUNKY FRUIT</a:t>
            </a:r>
          </a:p>
          <a:p>
            <a:pPr algn="l"/>
            <a:r>
              <a:rPr lang="en-US" sz="1600" dirty="0"/>
              <a:t>Maybe bugs don’t make your mouth water. Fruit is good, though, right? You might think that until you take a whiff of durian fruit. This fragrant fruit grows in Southeast Asia. To many people, its scent is anything but fruity. Durian is famous for its stink!</a:t>
            </a:r>
          </a:p>
          <a:p>
            <a:pPr algn="l"/>
            <a:r>
              <a:rPr lang="en-US" sz="1600" dirty="0"/>
              <a:t>  Durian grows as big as your head. The ripe fruit drops from a tree like a bowling ball. Watch out! It’s covered in spikes. You need a sharp knife and thick gloves to open it. </a:t>
            </a:r>
          </a:p>
          <a:p>
            <a:pPr algn="l"/>
            <a:r>
              <a:rPr lang="en-US" sz="1600" dirty="0"/>
              <a:t>   Why bother? If you can get past the smell, many people think durian is yummy. The roasted seeds taste like almonds. Some say the fruit tastes like vanilla. Others say it’s more like a mix of strawberry and garlic.</a:t>
            </a:r>
          </a:p>
          <a:p>
            <a:pPr algn="l"/>
            <a:r>
              <a:rPr lang="en-US" sz="1600" dirty="0"/>
              <a:t>   Like insects, durian is plentiful – and good for you. It’s high in fiber. That helps you digest your food. Its carbohydrates give you a real energy boost, too. Your body turns carbohydrates into a kind of sugar called glucose. What’s the best way to serve durian? Try pie, Davis recommends.</a:t>
            </a:r>
          </a:p>
          <a:p>
            <a:pPr algn="l"/>
            <a:r>
              <a:rPr lang="en-US" sz="1600" dirty="0" smtClean="0"/>
              <a:t>					</a:t>
            </a:r>
            <a:r>
              <a:rPr lang="en-US" sz="1050" dirty="0" smtClean="0"/>
              <a:t>(movie)</a:t>
            </a:r>
            <a:endParaRPr lang="en-US" sz="1050" dirty="0"/>
          </a:p>
        </p:txBody>
      </p:sp>
    </p:spTree>
    <p:extLst>
      <p:ext uri="{BB962C8B-B14F-4D97-AF65-F5344CB8AC3E}">
        <p14:creationId xmlns="" xmlns:p14="http://schemas.microsoft.com/office/powerpoint/2010/main" val="327686593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 xmlns:p14="http://schemas.microsoft.com/office/powerpoint/2010/main" val="1583147969"/>
              </p:ext>
            </p:extLst>
          </p:nvPr>
        </p:nvGraphicFramePr>
        <p:xfrm>
          <a:off x="1905000" y="1219200"/>
          <a:ext cx="6324600" cy="4813300"/>
        </p:xfrm>
        <a:graphic>
          <a:graphicData uri="http://schemas.openxmlformats.org/presentationml/2006/ole">
            <p:oleObj spid="_x0000_s1027" name="Document" r:id="rId3" imgW="6324367" imgH="4813123" progId="Word.Document.12">
              <p:embed/>
            </p:oleObj>
          </a:graphicData>
        </a:graphic>
      </p:graphicFrame>
    </p:spTree>
    <p:extLst>
      <p:ext uri="{BB962C8B-B14F-4D97-AF65-F5344CB8AC3E}">
        <p14:creationId xmlns="" xmlns:p14="http://schemas.microsoft.com/office/powerpoint/2010/main" val="274332910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854" y="551630"/>
            <a:ext cx="7543800" cy="1093424"/>
          </a:xfrm>
        </p:spPr>
        <p:txBody>
          <a:bodyPr/>
          <a:lstStyle/>
          <a:p>
            <a:r>
              <a:rPr lang="en-US" dirty="0" smtClean="0"/>
              <a:t>Reread and Reflect</a:t>
            </a:r>
            <a:endParaRPr lang="en-US" dirty="0"/>
          </a:p>
        </p:txBody>
      </p:sp>
      <p:sp>
        <p:nvSpPr>
          <p:cNvPr id="3" name="Subtitle 2"/>
          <p:cNvSpPr>
            <a:spLocks noGrp="1"/>
          </p:cNvSpPr>
          <p:nvPr>
            <p:ph type="subTitle" idx="1"/>
          </p:nvPr>
        </p:nvSpPr>
        <p:spPr>
          <a:xfrm>
            <a:off x="685800" y="1847078"/>
            <a:ext cx="6461760" cy="3791722"/>
          </a:xfrm>
        </p:spPr>
        <p:txBody>
          <a:bodyPr>
            <a:normAutofit/>
          </a:bodyPr>
          <a:lstStyle/>
          <a:p>
            <a:r>
              <a:rPr lang="en-US" sz="3200" dirty="0" smtClean="0"/>
              <a:t>Readers: Reread notes and determine if the information is important enough to make note.</a:t>
            </a:r>
          </a:p>
          <a:p>
            <a:endParaRPr lang="en-US" sz="3200" dirty="0" smtClean="0"/>
          </a:p>
          <a:p>
            <a:r>
              <a:rPr lang="en-US" sz="3200" dirty="0" smtClean="0"/>
              <a:t>Writers: Reread note to determine which notes to keep and where they need more information.</a:t>
            </a:r>
            <a:endParaRPr lang="en-US" sz="3200" dirty="0"/>
          </a:p>
        </p:txBody>
      </p:sp>
    </p:spTree>
    <p:extLst>
      <p:ext uri="{BB962C8B-B14F-4D97-AF65-F5344CB8AC3E}">
        <p14:creationId xmlns="" xmlns:p14="http://schemas.microsoft.com/office/powerpoint/2010/main" val="1754415733"/>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fontAlgn="auto">
              <a:spcAft>
                <a:spcPts val="0"/>
              </a:spcAft>
              <a:defRPr/>
            </a:pPr>
            <a:r>
              <a:rPr lang="en-US">
                <a:effectLst>
                  <a:outerShdw blurRad="38100" dist="38100" dir="2700000" algn="tl">
                    <a:srgbClr val="000000"/>
                  </a:outerShdw>
                </a:effectLst>
                <a:latin typeface="Calisto MT" charset="0"/>
              </a:rPr>
              <a:t>The Writing Workshop</a:t>
            </a:r>
          </a:p>
        </p:txBody>
      </p:sp>
      <p:sp>
        <p:nvSpPr>
          <p:cNvPr id="8194" name="Rectangle 3"/>
          <p:cNvSpPr>
            <a:spLocks noGrp="1" noChangeArrowheads="1"/>
          </p:cNvSpPr>
          <p:nvPr>
            <p:ph idx="1"/>
          </p:nvPr>
        </p:nvSpPr>
        <p:spPr/>
        <p:txBody>
          <a:bodyPr/>
          <a:lstStyle/>
          <a:p>
            <a:r>
              <a:rPr lang="en-US">
                <a:latin typeface="Calisto MT" charset="0"/>
              </a:rPr>
              <a:t>The Mini-Lesson - Teach</a:t>
            </a:r>
          </a:p>
          <a:p>
            <a:endParaRPr lang="en-US">
              <a:latin typeface="Calisto MT" charset="0"/>
            </a:endParaRPr>
          </a:p>
          <a:p>
            <a:pPr>
              <a:buFontTx/>
              <a:buNone/>
            </a:pPr>
            <a:endParaRPr lang="en-US">
              <a:latin typeface="Calisto MT" charset="0"/>
            </a:endParaRPr>
          </a:p>
          <a:p>
            <a:r>
              <a:rPr lang="en-US">
                <a:latin typeface="Calisto MT" charset="0"/>
              </a:rPr>
              <a:t>Writing – Independent, Guided, Shared</a:t>
            </a:r>
          </a:p>
          <a:p>
            <a:endParaRPr lang="en-US">
              <a:latin typeface="Calisto MT" charset="0"/>
            </a:endParaRPr>
          </a:p>
          <a:p>
            <a:endParaRPr lang="en-US">
              <a:latin typeface="Calisto MT" charset="0"/>
            </a:endParaRPr>
          </a:p>
          <a:p>
            <a:r>
              <a:rPr lang="en-US">
                <a:latin typeface="Calisto MT" charset="0"/>
              </a:rPr>
              <a:t>Share – Summarize / Respond</a:t>
            </a:r>
          </a:p>
          <a:p>
            <a:endParaRPr lang="en-US">
              <a:latin typeface="Calisto MT" charset="0"/>
            </a:endParaRPr>
          </a:p>
          <a:p>
            <a:endParaRPr lang="en-US">
              <a:latin typeface="Calisto MT" charset="0"/>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838200"/>
            <a:ext cx="5791200" cy="2031325"/>
          </a:xfrm>
          <a:prstGeom prst="rect">
            <a:avLst/>
          </a:prstGeom>
          <a:noFill/>
        </p:spPr>
        <p:txBody>
          <a:bodyPr wrap="square" rtlCol="0">
            <a:spAutoFit/>
          </a:bodyPr>
          <a:lstStyle/>
          <a:p>
            <a:r>
              <a:rPr lang="en-US" sz="3600" dirty="0" smtClean="0"/>
              <a:t>When Students Reread and Reflect They</a:t>
            </a:r>
            <a:r>
              <a:rPr lang="en-US" dirty="0" smtClean="0"/>
              <a:t>:</a:t>
            </a:r>
          </a:p>
          <a:p>
            <a:endParaRPr lang="en-US" dirty="0"/>
          </a:p>
          <a:p>
            <a:endParaRPr lang="en-US" dirty="0" smtClean="0"/>
          </a:p>
          <a:p>
            <a:endParaRPr lang="en-US" dirty="0"/>
          </a:p>
        </p:txBody>
      </p:sp>
      <p:sp>
        <p:nvSpPr>
          <p:cNvPr id="4" name="TextBox 3"/>
          <p:cNvSpPr txBox="1"/>
          <p:nvPr/>
        </p:nvSpPr>
        <p:spPr>
          <a:xfrm>
            <a:off x="1600200" y="2057400"/>
            <a:ext cx="6019800" cy="3693319"/>
          </a:xfrm>
          <a:prstGeom prst="rect">
            <a:avLst/>
          </a:prstGeom>
          <a:noFill/>
        </p:spPr>
        <p:txBody>
          <a:bodyPr wrap="square" rtlCol="0">
            <a:spAutoFit/>
          </a:bodyPr>
          <a:lstStyle/>
          <a:p>
            <a:pPr marL="285750" indent="-285750">
              <a:buFontTx/>
              <a:buChar char="•"/>
            </a:pPr>
            <a:r>
              <a:rPr lang="en-US" dirty="0" smtClean="0"/>
              <a:t>Determine which notes are important and which ones are not</a:t>
            </a:r>
          </a:p>
          <a:p>
            <a:pPr marL="285750" indent="-285750">
              <a:buFontTx/>
              <a:buChar char="•"/>
            </a:pPr>
            <a:endParaRPr lang="en-US" dirty="0"/>
          </a:p>
          <a:p>
            <a:pPr marL="285750" indent="-285750">
              <a:buFontTx/>
              <a:buChar char="•"/>
            </a:pPr>
            <a:r>
              <a:rPr lang="en-US" dirty="0" smtClean="0"/>
              <a:t>Ask more questions or find holes in their research</a:t>
            </a:r>
          </a:p>
          <a:p>
            <a:pPr marL="285750" indent="-285750">
              <a:buFontTx/>
              <a:buChar char="•"/>
            </a:pPr>
            <a:endParaRPr lang="en-US" dirty="0"/>
          </a:p>
          <a:p>
            <a:pPr marL="285750" indent="-285750">
              <a:buFontTx/>
              <a:buChar char="•"/>
            </a:pPr>
            <a:r>
              <a:rPr lang="en-US" dirty="0" smtClean="0"/>
              <a:t>Compare information to confirm ‘facts.’</a:t>
            </a:r>
          </a:p>
          <a:p>
            <a:pPr marL="285750" indent="-285750">
              <a:buFontTx/>
              <a:buChar char="•"/>
            </a:pPr>
            <a:endParaRPr lang="en-US" dirty="0"/>
          </a:p>
          <a:p>
            <a:pPr marL="285750" indent="-285750">
              <a:buFontTx/>
              <a:buChar char="•"/>
            </a:pPr>
            <a:r>
              <a:rPr lang="en-US" dirty="0" smtClean="0"/>
              <a:t>Realize if they need more information and the kind of information they need.</a:t>
            </a:r>
          </a:p>
          <a:p>
            <a:pPr marL="285750" indent="-285750">
              <a:buFontTx/>
              <a:buChar char="•"/>
            </a:pPr>
            <a:endParaRPr lang="en-US" dirty="0"/>
          </a:p>
          <a:p>
            <a:pPr marL="285750" indent="-285750">
              <a:buFontTx/>
              <a:buChar char="•"/>
            </a:pPr>
            <a:r>
              <a:rPr lang="en-US" dirty="0"/>
              <a:t>Synthesize information – combining notes and drawing conclusions</a:t>
            </a:r>
          </a:p>
          <a:p>
            <a:pPr marL="285750" indent="-285750">
              <a:buFontTx/>
              <a:buChar char="•"/>
            </a:pPr>
            <a:endParaRPr lang="en-US" dirty="0"/>
          </a:p>
        </p:txBody>
      </p:sp>
    </p:spTree>
    <p:extLst>
      <p:ext uri="{BB962C8B-B14F-4D97-AF65-F5344CB8AC3E}">
        <p14:creationId xmlns="" xmlns:p14="http://schemas.microsoft.com/office/powerpoint/2010/main" val="127976130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Stick It or Flick It</a:t>
            </a:r>
            <a:endParaRPr lang="en-US" dirty="0"/>
          </a:p>
        </p:txBody>
      </p:sp>
      <p:sp>
        <p:nvSpPr>
          <p:cNvPr id="4" name="Text Placeholder 3"/>
          <p:cNvSpPr>
            <a:spLocks noGrp="1"/>
          </p:cNvSpPr>
          <p:nvPr>
            <p:ph type="body" idx="1"/>
          </p:nvPr>
        </p:nvSpPr>
        <p:spPr/>
        <p:txBody>
          <a:bodyPr/>
          <a:lstStyle/>
          <a:p>
            <a:r>
              <a:rPr lang="en-US" dirty="0" smtClean="0"/>
              <a:t>Not every sticky note is meant to be kept.</a:t>
            </a:r>
            <a:endParaRPr lang="en-US" dirty="0"/>
          </a:p>
        </p:txBody>
      </p:sp>
      <p:pic>
        <p:nvPicPr>
          <p:cNvPr id="5" name="Picture 4"/>
          <p:cNvPicPr>
            <a:picLocks noChangeAspect="1"/>
          </p:cNvPicPr>
          <p:nvPr/>
        </p:nvPicPr>
        <p:blipFill>
          <a:blip r:embed="rId2"/>
          <a:stretch>
            <a:fillRect/>
          </a:stretch>
        </p:blipFill>
        <p:spPr>
          <a:xfrm rot="21300497">
            <a:off x="2989274" y="1499871"/>
            <a:ext cx="3048000" cy="2286000"/>
          </a:xfrm>
          <a:prstGeom prst="rect">
            <a:avLst/>
          </a:prstGeom>
        </p:spPr>
      </p:pic>
    </p:spTree>
    <p:extLst>
      <p:ext uri="{BB962C8B-B14F-4D97-AF65-F5344CB8AC3E}">
        <p14:creationId xmlns="" xmlns:p14="http://schemas.microsoft.com/office/powerpoint/2010/main" val="3333448844"/>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Boxes and Bullets</a:t>
            </a:r>
            <a:br>
              <a:rPr lang="en-US" dirty="0"/>
            </a:br>
            <a:endParaRPr lang="en-US" dirty="0"/>
          </a:p>
        </p:txBody>
      </p:sp>
      <p:sp>
        <p:nvSpPr>
          <p:cNvPr id="3" name="Text Placeholder 2"/>
          <p:cNvSpPr>
            <a:spLocks noGrp="1"/>
          </p:cNvSpPr>
          <p:nvPr>
            <p:ph type="subTitle" idx="1"/>
          </p:nvPr>
        </p:nvSpPr>
        <p:spPr/>
        <p:txBody>
          <a:bodyPr>
            <a:normAutofit/>
          </a:bodyPr>
          <a:lstStyle/>
          <a:p>
            <a:r>
              <a:rPr lang="en-US" sz="4000" dirty="0" smtClean="0"/>
              <a:t>Planning, Note Taking, Organizing…</a:t>
            </a:r>
            <a:endParaRPr lang="en-US" sz="4000" dirty="0"/>
          </a:p>
        </p:txBody>
      </p:sp>
    </p:spTree>
    <p:extLst>
      <p:ext uri="{BB962C8B-B14F-4D97-AF65-F5344CB8AC3E}">
        <p14:creationId xmlns="" xmlns:p14="http://schemas.microsoft.com/office/powerpoint/2010/main" val="3400218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rubric"/>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1069" y="609600"/>
            <a:ext cx="7086600" cy="574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1143000"/>
            <a:ext cx="6019800" cy="369332"/>
          </a:xfrm>
          <a:prstGeom prst="rect">
            <a:avLst/>
          </a:prstGeom>
          <a:noFill/>
        </p:spPr>
        <p:txBody>
          <a:bodyPr wrap="square" rtlCol="0">
            <a:spAutoFit/>
          </a:bodyPr>
          <a:lstStyle/>
          <a:p>
            <a:r>
              <a:rPr lang="en-US" dirty="0" smtClean="0"/>
              <a:t>From Notebooks to Final Pieces</a:t>
            </a:r>
            <a:endParaRPr lang="en-US" dirty="0"/>
          </a:p>
        </p:txBody>
      </p:sp>
      <p:sp>
        <p:nvSpPr>
          <p:cNvPr id="6" name="TextBox 5"/>
          <p:cNvSpPr txBox="1"/>
          <p:nvPr/>
        </p:nvSpPr>
        <p:spPr>
          <a:xfrm>
            <a:off x="1828800" y="2133600"/>
            <a:ext cx="5791200" cy="3139321"/>
          </a:xfrm>
          <a:prstGeom prst="rect">
            <a:avLst/>
          </a:prstGeom>
          <a:noFill/>
        </p:spPr>
        <p:txBody>
          <a:bodyPr wrap="square" rtlCol="0">
            <a:spAutoFit/>
          </a:bodyPr>
          <a:lstStyle/>
          <a:p>
            <a:pPr marL="285750" indent="-285750">
              <a:buFontTx/>
              <a:buChar char="-"/>
            </a:pPr>
            <a:r>
              <a:rPr lang="en-US" dirty="0" smtClean="0"/>
              <a:t>Study mentor texts </a:t>
            </a:r>
          </a:p>
          <a:p>
            <a:r>
              <a:rPr lang="en-US" dirty="0" smtClean="0"/>
              <a:t>Topic</a:t>
            </a:r>
          </a:p>
          <a:p>
            <a:r>
              <a:rPr lang="en-US" dirty="0" smtClean="0"/>
              <a:t>Structure</a:t>
            </a:r>
          </a:p>
          <a:p>
            <a:r>
              <a:rPr lang="en-US" dirty="0" smtClean="0"/>
              <a:t>Wording</a:t>
            </a:r>
          </a:p>
          <a:p>
            <a:pPr marL="285750" indent="-285750">
              <a:buFontTx/>
              <a:buChar char="-"/>
            </a:pPr>
            <a:endParaRPr lang="en-US" dirty="0" smtClean="0"/>
          </a:p>
          <a:p>
            <a:pPr marL="285750" indent="-285750">
              <a:buFontTx/>
              <a:buChar char="-"/>
            </a:pPr>
            <a:r>
              <a:rPr lang="en-US" dirty="0" smtClean="0"/>
              <a:t>Allow time to revise for creating voice through careful word choice</a:t>
            </a:r>
          </a:p>
          <a:p>
            <a:pPr marL="285750" indent="-285750">
              <a:buFontTx/>
              <a:buChar char="-"/>
            </a:pPr>
            <a:endParaRPr lang="en-US" dirty="0"/>
          </a:p>
          <a:p>
            <a:pPr marL="285750" indent="-285750">
              <a:buFontTx/>
              <a:buChar char="-"/>
            </a:pPr>
            <a:r>
              <a:rPr lang="en-US" dirty="0" smtClean="0"/>
              <a:t>Carefully consider adding graphics to enhance the readers comprehension and to support the main idea(s) of the piece</a:t>
            </a:r>
            <a:endParaRPr lang="en-US" dirty="0"/>
          </a:p>
        </p:txBody>
      </p:sp>
    </p:spTree>
    <p:extLst>
      <p:ext uri="{BB962C8B-B14F-4D97-AF65-F5344CB8AC3E}">
        <p14:creationId xmlns="" xmlns:p14="http://schemas.microsoft.com/office/powerpoint/2010/main" val="2109210962"/>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fontAlgn="auto">
              <a:spcAft>
                <a:spcPts val="0"/>
              </a:spcAft>
              <a:defRPr/>
            </a:pPr>
            <a:r>
              <a:rPr lang="en-US" sz="6000" b="1">
                <a:effectLst>
                  <a:outerShdw blurRad="38100" dist="38100" dir="2700000" algn="tl">
                    <a:srgbClr val="000000"/>
                  </a:outerShdw>
                </a:effectLst>
                <a:latin typeface="Calisto MT" charset="0"/>
              </a:rPr>
              <a:t>Make a Plan</a:t>
            </a:r>
          </a:p>
        </p:txBody>
      </p:sp>
      <p:sp>
        <p:nvSpPr>
          <p:cNvPr id="67587" name="Text Box 18"/>
          <p:cNvSpPr txBox="1">
            <a:spLocks noChangeArrowheads="1"/>
          </p:cNvSpPr>
          <p:nvPr/>
        </p:nvSpPr>
        <p:spPr bwMode="auto">
          <a:xfrm>
            <a:off x="4038600" y="3048000"/>
            <a:ext cx="16764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endParaRPr lang="en-US" sz="3600" b="1">
              <a:latin typeface="Georgia" charset="0"/>
            </a:endParaRPr>
          </a:p>
        </p:txBody>
      </p:sp>
      <p:sp>
        <p:nvSpPr>
          <p:cNvPr id="67588" name="TextBox 12"/>
          <p:cNvSpPr txBox="1">
            <a:spLocks noChangeArrowheads="1"/>
          </p:cNvSpPr>
          <p:nvPr/>
        </p:nvSpPr>
        <p:spPr bwMode="auto">
          <a:xfrm>
            <a:off x="1295400" y="2514600"/>
            <a:ext cx="7010400"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What are you willing to try with writing notebooks?</a:t>
            </a:r>
          </a:p>
          <a:p>
            <a:pPr eaLnBrk="1" hangingPunct="1"/>
            <a:endParaRPr lang="en-US"/>
          </a:p>
          <a:p>
            <a:pPr eaLnBrk="1" hangingPunct="1"/>
            <a:r>
              <a:rPr lang="en-US"/>
              <a:t>How do you envision the first few days? Strategies?</a:t>
            </a:r>
          </a:p>
          <a:p>
            <a:pPr eaLnBrk="1" hangingPunct="1"/>
            <a:endParaRPr lang="en-US"/>
          </a:p>
          <a:p>
            <a:pPr eaLnBrk="1" hangingPunct="1"/>
            <a:r>
              <a:rPr lang="en-US"/>
              <a:t>Think about the notebook as a quick unit of study or as an aid to a unit of study.</a:t>
            </a:r>
          </a:p>
        </p:txBody>
      </p:sp>
    </p:spTree>
  </p:cSld>
  <p:clrMapOvr>
    <a:masterClrMapping/>
  </p:clrMapOvr>
  <p:transition spd="med">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fontAlgn="auto">
              <a:spcAft>
                <a:spcPts val="0"/>
              </a:spcAft>
              <a:defRPr/>
            </a:pPr>
            <a:r>
              <a:rPr lang="en-US">
                <a:effectLst>
                  <a:outerShdw blurRad="38100" dist="38100" dir="2700000" algn="tl">
                    <a:srgbClr val="000000"/>
                  </a:outerShdw>
                </a:effectLst>
                <a:latin typeface="Calisto MT" charset="0"/>
              </a:rPr>
              <a:t>Gathering Texts</a:t>
            </a:r>
          </a:p>
        </p:txBody>
      </p:sp>
      <p:sp>
        <p:nvSpPr>
          <p:cNvPr id="68611" name="TextBox 4"/>
          <p:cNvSpPr txBox="1">
            <a:spLocks noChangeArrowheads="1"/>
          </p:cNvSpPr>
          <p:nvPr/>
        </p:nvSpPr>
        <p:spPr bwMode="auto">
          <a:xfrm>
            <a:off x="838200" y="1905000"/>
            <a:ext cx="7315200" cy="563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800"/>
              <a:t>Where can you find samples of notebooks? </a:t>
            </a:r>
          </a:p>
          <a:p>
            <a:pPr eaLnBrk="1" hangingPunct="1"/>
            <a:endParaRPr lang="en-US" sz="4800"/>
          </a:p>
          <a:p>
            <a:pPr eaLnBrk="1" hangingPunct="1"/>
            <a:r>
              <a:rPr lang="en-US" sz="4800"/>
              <a:t>What mentor texts will you use to demonstrate or launch strategies?</a:t>
            </a:r>
          </a:p>
          <a:p>
            <a:pPr eaLnBrk="1" hangingPunct="1"/>
            <a:endParaRPr lang="en-US"/>
          </a:p>
          <a:p>
            <a:pPr eaLnBrk="1" hangingPunct="1"/>
            <a:endParaRPr lang="en-US"/>
          </a:p>
          <a:p>
            <a:pPr eaLnBrk="1" hangingPunct="1"/>
            <a:endParaRPr lang="en-US"/>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a:effectLst>
                  <a:outerShdw blurRad="38100" dist="38100" dir="2700000" algn="tl">
                    <a:srgbClr val="000000"/>
                  </a:outerShdw>
                </a:effectLst>
                <a:latin typeface="Calisto MT" charset="0"/>
              </a:rPr>
              <a:t>Setting the Stage</a:t>
            </a:r>
          </a:p>
        </p:txBody>
      </p:sp>
      <p:sp>
        <p:nvSpPr>
          <p:cNvPr id="69635" name="Rectangle 3"/>
          <p:cNvSpPr>
            <a:spLocks noChangeArrowheads="1"/>
          </p:cNvSpPr>
          <p:nvPr/>
        </p:nvSpPr>
        <p:spPr bwMode="auto">
          <a:xfrm>
            <a:off x="609600" y="2133600"/>
            <a:ext cx="8001000"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4800"/>
              <a:t>What are your expectations of your students during this time? </a:t>
            </a:r>
          </a:p>
          <a:p>
            <a:endParaRPr lang="en-US" sz="4800"/>
          </a:p>
          <a:p>
            <a:r>
              <a:rPr lang="en-US" sz="4800"/>
              <a:t>What will be the outcome?</a:t>
            </a:r>
          </a:p>
          <a:p>
            <a:endParaRPr lang="en-US"/>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a:effectLst>
                  <a:outerShdw blurRad="38100" dist="38100" dir="2700000" algn="tl">
                    <a:srgbClr val="000000"/>
                  </a:outerShdw>
                </a:effectLst>
                <a:latin typeface="Calisto MT" charset="0"/>
              </a:rPr>
              <a:t>Immersion</a:t>
            </a:r>
          </a:p>
        </p:txBody>
      </p:sp>
      <p:sp>
        <p:nvSpPr>
          <p:cNvPr id="70659" name="Rectangle 3"/>
          <p:cNvSpPr>
            <a:spLocks noChangeArrowheads="1"/>
          </p:cNvSpPr>
          <p:nvPr/>
        </p:nvSpPr>
        <p:spPr bwMode="auto">
          <a:xfrm>
            <a:off x="533400" y="1981200"/>
            <a:ext cx="8001000" cy="526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4800"/>
              <a:t>Which texts will kids be free to explore and which will you use to share whole class? </a:t>
            </a:r>
          </a:p>
          <a:p>
            <a:endParaRPr lang="en-US" sz="4800"/>
          </a:p>
          <a:p>
            <a:r>
              <a:rPr lang="en-US" sz="4800"/>
              <a:t>How will students share their ideas about notebooks?</a:t>
            </a:r>
          </a:p>
          <a:p>
            <a:endParaRPr lang="en-US" sz="4800"/>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a:effectLst>
                  <a:outerShdw blurRad="38100" dist="38100" dir="2700000" algn="tl">
                    <a:srgbClr val="000000"/>
                  </a:outerShdw>
                </a:effectLst>
                <a:latin typeface="Calisto MT" charset="0"/>
              </a:rPr>
              <a:t>Close Study Questions</a:t>
            </a:r>
          </a:p>
        </p:txBody>
      </p:sp>
      <p:sp>
        <p:nvSpPr>
          <p:cNvPr id="71683" name="TextBox 8"/>
          <p:cNvSpPr txBox="1">
            <a:spLocks noChangeArrowheads="1"/>
          </p:cNvSpPr>
          <p:nvPr/>
        </p:nvSpPr>
        <p:spPr bwMode="auto">
          <a:xfrm>
            <a:off x="914400" y="2362200"/>
            <a:ext cx="7162800" cy="415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What kind of writing is this? How is it different from other kinds of writing in the world?</a:t>
            </a:r>
          </a:p>
          <a:p>
            <a:pPr eaLnBrk="1" hangingPunct="1"/>
            <a:endParaRPr lang="en-US"/>
          </a:p>
          <a:p>
            <a:pPr eaLnBrk="1" hangingPunct="1"/>
            <a:r>
              <a:rPr lang="en-US"/>
              <a:t>What kind of work does this kind of writing do? (Purpose, audience, topic?)</a:t>
            </a:r>
          </a:p>
          <a:p>
            <a:pPr eaLnBrk="1" hangingPunct="1"/>
            <a:endParaRPr lang="en-US"/>
          </a:p>
          <a:p>
            <a:pPr eaLnBrk="1" hangingPunct="1"/>
            <a:r>
              <a:rPr lang="en-US"/>
              <a:t>What different approaches do people take to writing this kind of thing?</a:t>
            </a:r>
          </a:p>
          <a:p>
            <a:pPr eaLnBrk="1" hangingPunct="1"/>
            <a:endParaRPr lang="en-US"/>
          </a:p>
          <a:p>
            <a:pPr eaLnBrk="1" hangingPunct="1"/>
            <a:r>
              <a:rPr lang="en-US"/>
              <a:t>How long is this kind of writing? Is it different lengths in different situations?</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a:effectLst>
                  <a:outerShdw blurRad="38100" dist="38100" dir="2700000" algn="tl">
                    <a:srgbClr val="000000"/>
                  </a:outerShdw>
                </a:effectLst>
                <a:latin typeface="Calisto MT" charset="0"/>
              </a:rPr>
              <a:t>Essence of the Writer</a:t>
            </a:r>
            <a:r>
              <a:rPr lang="ja-JP" altLang="en-US">
                <a:effectLst>
                  <a:outerShdw blurRad="38100" dist="38100" dir="2700000" algn="tl">
                    <a:srgbClr val="000000"/>
                  </a:outerShdw>
                </a:effectLst>
                <a:latin typeface="Calisto MT" charset="0"/>
              </a:rPr>
              <a:t>’</a:t>
            </a:r>
            <a:r>
              <a:rPr lang="en-US">
                <a:effectLst>
                  <a:outerShdw blurRad="38100" dist="38100" dir="2700000" algn="tl">
                    <a:srgbClr val="000000"/>
                  </a:outerShdw>
                </a:effectLst>
                <a:latin typeface="Calisto MT" charset="0"/>
              </a:rPr>
              <a:t>s Notebook:</a:t>
            </a:r>
          </a:p>
        </p:txBody>
      </p:sp>
      <p:sp>
        <p:nvSpPr>
          <p:cNvPr id="24578" name="Content Placeholder 2"/>
          <p:cNvSpPr>
            <a:spLocks noGrp="1"/>
          </p:cNvSpPr>
          <p:nvPr>
            <p:ph idx="1"/>
          </p:nvPr>
        </p:nvSpPr>
        <p:spPr>
          <a:xfrm>
            <a:off x="1828800" y="2286000"/>
            <a:ext cx="6197600" cy="3840163"/>
          </a:xfrm>
        </p:spPr>
        <p:txBody>
          <a:bodyPr rtlCol="0">
            <a:normAutofit fontScale="70000" lnSpcReduction="20000"/>
          </a:bodyPr>
          <a:lstStyle/>
          <a:p>
            <a:pPr fontAlgn="auto">
              <a:spcAft>
                <a:spcPts val="0"/>
              </a:spcAft>
              <a:buFont typeface="Wingdings" charset="0"/>
              <a:buNone/>
              <a:defRPr/>
            </a:pPr>
            <a:r>
              <a:rPr lang="en-US">
                <a:latin typeface="Calisto MT" charset="0"/>
              </a:rPr>
              <a:t>	A writer</a:t>
            </a:r>
            <a:r>
              <a:rPr lang="ja-JP" altLang="en-US">
                <a:latin typeface="Calisto MT" charset="0"/>
              </a:rPr>
              <a:t>’</a:t>
            </a:r>
            <a:r>
              <a:rPr lang="en-US" altLang="ja-JP">
                <a:latin typeface="Calisto MT" charset="0"/>
              </a:rPr>
              <a:t>s notebook is not a journal but a place for us to live a writerly life. Within the pages of an otherwise plain notebook, a writer finds interest and significance in the ordinary. With reflection, observation, and some imagination, writers can sow the seeds for future writing. </a:t>
            </a:r>
          </a:p>
          <a:p>
            <a:pPr fontAlgn="auto">
              <a:spcAft>
                <a:spcPts val="0"/>
              </a:spcAft>
              <a:buFont typeface="Wingdings" charset="0"/>
              <a:buNone/>
              <a:defRPr/>
            </a:pPr>
            <a:r>
              <a:rPr lang="en-US">
                <a:latin typeface="Calisto MT" charset="0"/>
              </a:rPr>
              <a:t>    The audience for a writer</a:t>
            </a:r>
            <a:r>
              <a:rPr lang="ja-JP" altLang="en-US">
                <a:latin typeface="Calisto MT" charset="0"/>
              </a:rPr>
              <a:t>’</a:t>
            </a:r>
            <a:r>
              <a:rPr lang="en-US" altLang="ja-JP">
                <a:latin typeface="Calisto MT" charset="0"/>
              </a:rPr>
              <a:t>s notebook is the writer herself – not the teacher, not an editor, not a parent. Once the writer turns his attention to an audience other than himself, he leaves the notebook and begins to draft, twitter or even blog. </a:t>
            </a:r>
            <a:endParaRPr lang="en-US">
              <a:latin typeface="Calisto MT" charset="0"/>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a:effectLst>
                  <a:outerShdw blurRad="38100" dist="38100" dir="2700000" algn="tl">
                    <a:srgbClr val="000000"/>
                  </a:outerShdw>
                </a:effectLst>
                <a:latin typeface="Calisto MT" charset="0"/>
              </a:rPr>
              <a:t>Writing Under the Influence</a:t>
            </a:r>
          </a:p>
        </p:txBody>
      </p:sp>
      <p:sp>
        <p:nvSpPr>
          <p:cNvPr id="72707" name="TextBox 3"/>
          <p:cNvSpPr txBox="1">
            <a:spLocks noChangeArrowheads="1"/>
          </p:cNvSpPr>
          <p:nvPr/>
        </p:nvSpPr>
        <p:spPr bwMode="auto">
          <a:xfrm>
            <a:off x="838200" y="1981200"/>
            <a:ext cx="7239000" cy="470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en-US" sz="3000"/>
              <a:t>Do they try strategies?</a:t>
            </a:r>
          </a:p>
          <a:p>
            <a:pPr eaLnBrk="1" hangingPunct="1"/>
            <a:endParaRPr lang="en-US" sz="3000"/>
          </a:p>
          <a:p>
            <a:pPr eaLnBrk="1" hangingPunct="1">
              <a:buFontTx/>
              <a:buChar char="•"/>
            </a:pPr>
            <a:r>
              <a:rPr lang="en-US" sz="3000"/>
              <a:t>Do they make decisions about strategies to use independently?</a:t>
            </a:r>
          </a:p>
          <a:p>
            <a:pPr eaLnBrk="1" hangingPunct="1">
              <a:buFontTx/>
              <a:buChar char="•"/>
            </a:pPr>
            <a:endParaRPr lang="en-US" sz="3000"/>
          </a:p>
          <a:p>
            <a:pPr eaLnBrk="1" hangingPunct="1">
              <a:buFontTx/>
              <a:buChar char="•"/>
            </a:pPr>
            <a:r>
              <a:rPr lang="en-US" sz="3000"/>
              <a:t>Do they create their own strategies to meet their writing needs?</a:t>
            </a:r>
          </a:p>
          <a:p>
            <a:pPr eaLnBrk="1" hangingPunct="1">
              <a:buFontTx/>
              <a:buChar char="•"/>
            </a:pPr>
            <a:endParaRPr lang="en-US" sz="3000"/>
          </a:p>
          <a:p>
            <a:pPr eaLnBrk="1" hangingPunct="1">
              <a:buFontTx/>
              <a:buChar char="•"/>
            </a:pPr>
            <a:r>
              <a:rPr lang="en-US" sz="3000"/>
              <a:t>Do they use mentor texts to play with writing styles?</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027" y="577213"/>
            <a:ext cx="7543800" cy="1151145"/>
          </a:xfrm>
        </p:spPr>
        <p:txBody>
          <a:bodyPr/>
          <a:lstStyle/>
          <a:p>
            <a:pPr algn="ctr"/>
            <a:r>
              <a:rPr lang="en-US" sz="5400" dirty="0" smtClean="0"/>
              <a:t>Write often to write well.</a:t>
            </a:r>
            <a:endParaRPr lang="en-US" sz="5400" dirty="0"/>
          </a:p>
        </p:txBody>
      </p:sp>
      <p:sp>
        <p:nvSpPr>
          <p:cNvPr id="3" name="Subtitle 2"/>
          <p:cNvSpPr>
            <a:spLocks noGrp="1"/>
          </p:cNvSpPr>
          <p:nvPr>
            <p:ph type="subTitle" idx="1"/>
          </p:nvPr>
        </p:nvSpPr>
        <p:spPr>
          <a:xfrm>
            <a:off x="909708" y="2709620"/>
            <a:ext cx="6526533" cy="3910442"/>
          </a:xfrm>
        </p:spPr>
        <p:txBody>
          <a:bodyPr>
            <a:normAutofit/>
          </a:bodyPr>
          <a:lstStyle/>
          <a:p>
            <a:pPr algn="ctr"/>
            <a:r>
              <a:rPr lang="en-US" dirty="0" smtClean="0"/>
              <a:t>“</a:t>
            </a:r>
            <a:r>
              <a:rPr lang="en-US" sz="2800" dirty="0" smtClean="0"/>
              <a:t>If you write one story, it may be bad; if you write a hundred you have the odds in your favor.”</a:t>
            </a:r>
          </a:p>
          <a:p>
            <a:pPr algn="ctr"/>
            <a:r>
              <a:rPr lang="en-US" sz="2800" dirty="0" smtClean="0"/>
              <a:t>- Edgar Rice Burroughs</a:t>
            </a:r>
            <a:endParaRPr lang="en-US" sz="2800" dirty="0"/>
          </a:p>
          <a:p>
            <a:pPr algn="ctr"/>
            <a:endParaRPr lang="en-US" sz="2800" dirty="0"/>
          </a:p>
        </p:txBody>
      </p:sp>
      <p:sp>
        <p:nvSpPr>
          <p:cNvPr id="4" name="TextBox 3"/>
          <p:cNvSpPr txBox="1"/>
          <p:nvPr/>
        </p:nvSpPr>
        <p:spPr>
          <a:xfrm>
            <a:off x="1438417" y="5150454"/>
            <a:ext cx="5486400" cy="381000"/>
          </a:xfrm>
          <a:prstGeom prst="rect">
            <a:avLst/>
          </a:prstGeom>
          <a:noFill/>
        </p:spPr>
        <p:txBody>
          <a:bodyPr wrap="square" rtlCol="0">
            <a:spAutoFit/>
          </a:bodyPr>
          <a:lstStyle/>
          <a:p>
            <a:pPr algn="ctr"/>
            <a:r>
              <a:rPr lang="en-US" dirty="0" err="1" smtClean="0">
                <a:solidFill>
                  <a:srgbClr val="FFFFFF"/>
                </a:solidFill>
              </a:rPr>
              <a:t>aimeebuckner@gmail.com</a:t>
            </a:r>
            <a:endParaRPr lang="en-US" dirty="0">
              <a:solidFill>
                <a:srgbClr val="FFFFFF"/>
              </a:solidFill>
            </a:endParaRPr>
          </a:p>
        </p:txBody>
      </p:sp>
    </p:spTree>
    <p:extLst>
      <p:ext uri="{BB962C8B-B14F-4D97-AF65-F5344CB8AC3E}">
        <p14:creationId xmlns="" xmlns:p14="http://schemas.microsoft.com/office/powerpoint/2010/main" val="180778778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fontAlgn="auto">
              <a:spcAft>
                <a:spcPts val="0"/>
              </a:spcAft>
              <a:defRPr/>
            </a:pPr>
            <a:r>
              <a:rPr lang="en-US" sz="5400">
                <a:effectLst>
                  <a:outerShdw blurRad="38100" dist="38100" dir="2700000" algn="tl">
                    <a:srgbClr val="000000"/>
                  </a:outerShdw>
                </a:effectLst>
                <a:latin typeface="Bremen Bd BT" charset="0"/>
              </a:rPr>
              <a:t>Student Expectations</a:t>
            </a:r>
          </a:p>
        </p:txBody>
      </p:sp>
      <p:sp>
        <p:nvSpPr>
          <p:cNvPr id="13314" name="Rectangle 3"/>
          <p:cNvSpPr>
            <a:spLocks noGrp="1" noChangeArrowheads="1"/>
          </p:cNvSpPr>
          <p:nvPr>
            <p:ph idx="1"/>
          </p:nvPr>
        </p:nvSpPr>
        <p:spPr/>
        <p:txBody>
          <a:bodyPr/>
          <a:lstStyle/>
          <a:p>
            <a:r>
              <a:rPr lang="en-US">
                <a:latin typeface="Calisto MT" charset="0"/>
              </a:rPr>
              <a:t>Write daily</a:t>
            </a:r>
          </a:p>
          <a:p>
            <a:r>
              <a:rPr lang="en-US">
                <a:latin typeface="Calisto MT" charset="0"/>
              </a:rPr>
              <a:t>Self-select topics</a:t>
            </a:r>
          </a:p>
          <a:p>
            <a:r>
              <a:rPr lang="en-US">
                <a:latin typeface="Calisto MT" charset="0"/>
              </a:rPr>
              <a:t>Try strategies from mini-lesson</a:t>
            </a:r>
          </a:p>
          <a:p>
            <a:r>
              <a:rPr lang="en-US">
                <a:latin typeface="Calisto MT" charset="0"/>
              </a:rPr>
              <a:t>Fold over private entries</a:t>
            </a:r>
          </a:p>
          <a:p>
            <a:r>
              <a:rPr lang="en-US">
                <a:latin typeface="Calisto MT" charset="0"/>
              </a:rPr>
              <a:t>Respect your notebook and others</a:t>
            </a:r>
          </a:p>
          <a:p>
            <a:r>
              <a:rPr lang="en-US">
                <a:latin typeface="Calisto MT" charset="0"/>
              </a:rPr>
              <a:t>Practice what you know about GUMS</a:t>
            </a:r>
          </a:p>
        </p:txBody>
      </p:sp>
      <p:pic>
        <p:nvPicPr>
          <p:cNvPr id="13316" name="Picture 4" descr="C:\Program Files\Microsoft Office\Clipart\standard\stddir2\BS01096_.wm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29400" y="1676400"/>
            <a:ext cx="2057400" cy="149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fontAlgn="auto">
              <a:spcAft>
                <a:spcPts val="0"/>
              </a:spcAft>
              <a:defRPr/>
            </a:pPr>
            <a:r>
              <a:rPr lang="en-US" sz="5400">
                <a:effectLst>
                  <a:outerShdw blurRad="38100" dist="38100" dir="2700000" algn="tl">
                    <a:srgbClr val="000000"/>
                  </a:outerShdw>
                </a:effectLst>
                <a:latin typeface="Bremen Bd BT" charset="0"/>
              </a:rPr>
              <a:t>Students Can Expect Teachers to…</a:t>
            </a:r>
          </a:p>
        </p:txBody>
      </p:sp>
      <p:sp>
        <p:nvSpPr>
          <p:cNvPr id="14338" name="Rectangle 3"/>
          <p:cNvSpPr>
            <a:spLocks noGrp="1" noChangeArrowheads="1"/>
          </p:cNvSpPr>
          <p:nvPr>
            <p:ph idx="1"/>
          </p:nvPr>
        </p:nvSpPr>
        <p:spPr>
          <a:xfrm>
            <a:off x="1828800" y="2286000"/>
            <a:ext cx="6197600" cy="3840163"/>
          </a:xfrm>
        </p:spPr>
        <p:txBody>
          <a:bodyPr>
            <a:normAutofit fontScale="85000" lnSpcReduction="10000"/>
          </a:bodyPr>
          <a:lstStyle/>
          <a:p>
            <a:r>
              <a:rPr lang="en-US">
                <a:latin typeface="Calisto MT" charset="0"/>
              </a:rPr>
              <a:t>Provide time</a:t>
            </a:r>
          </a:p>
          <a:p>
            <a:r>
              <a:rPr lang="en-US">
                <a:latin typeface="Calisto MT" charset="0"/>
              </a:rPr>
              <a:t>Demonstrate strategies to find topics</a:t>
            </a:r>
          </a:p>
          <a:p>
            <a:r>
              <a:rPr lang="en-US">
                <a:latin typeface="Calisto MT" charset="0"/>
              </a:rPr>
              <a:t>Teach mini-lessons on craft and genre structure</a:t>
            </a:r>
          </a:p>
          <a:p>
            <a:r>
              <a:rPr lang="en-US">
                <a:latin typeface="Calisto MT" charset="0"/>
              </a:rPr>
              <a:t>Respect personal entries</a:t>
            </a:r>
          </a:p>
          <a:p>
            <a:r>
              <a:rPr lang="en-US">
                <a:latin typeface="Calisto MT" charset="0"/>
              </a:rPr>
              <a:t>Keep a notebook of their own and share from it frequently</a:t>
            </a:r>
          </a:p>
          <a:p>
            <a:r>
              <a:rPr lang="en-US">
                <a:latin typeface="Calisto MT" charset="0"/>
              </a:rPr>
              <a:t>Teach the rules for GUMS in a meaningful way</a:t>
            </a: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Ready or Not?</a:t>
            </a:r>
            <a:br>
              <a:rPr lang="en-US" dirty="0" smtClean="0"/>
            </a:br>
            <a:endParaRPr lang="en-US" dirty="0"/>
          </a:p>
        </p:txBody>
      </p:sp>
      <p:sp>
        <p:nvSpPr>
          <p:cNvPr id="3" name="Subtitle 2"/>
          <p:cNvSpPr>
            <a:spLocks noGrp="1"/>
          </p:cNvSpPr>
          <p:nvPr>
            <p:ph type="subTitle" idx="1"/>
          </p:nvPr>
        </p:nvSpPr>
        <p:spPr/>
        <p:txBody>
          <a:bodyPr>
            <a:normAutofit/>
          </a:bodyPr>
          <a:lstStyle/>
          <a:p>
            <a:r>
              <a:rPr lang="en-US" sz="3600" dirty="0" smtClean="0"/>
              <a:t>Looking for cues that students are ready for writer’s notebooks.</a:t>
            </a:r>
          </a:p>
          <a:p>
            <a:endParaRPr lang="en-US" sz="3600" dirty="0"/>
          </a:p>
          <a:p>
            <a:endParaRPr lang="en-US" dirty="0"/>
          </a:p>
        </p:txBody>
      </p:sp>
    </p:spTree>
    <p:extLst>
      <p:ext uri="{BB962C8B-B14F-4D97-AF65-F5344CB8AC3E}">
        <p14:creationId xmlns="" xmlns:p14="http://schemas.microsoft.com/office/powerpoint/2010/main" val="3183445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1036" y="729012"/>
            <a:ext cx="6444903" cy="5509200"/>
          </a:xfrm>
          <a:prstGeom prst="rect">
            <a:avLst/>
          </a:prstGeom>
          <a:noFill/>
        </p:spPr>
        <p:txBody>
          <a:bodyPr wrap="square" rtlCol="0">
            <a:spAutoFit/>
          </a:bodyPr>
          <a:lstStyle/>
          <a:p>
            <a:pPr algn="ctr"/>
            <a:r>
              <a:rPr lang="en-US" sz="3200" dirty="0" smtClean="0"/>
              <a:t>8 Cues a Student Is Ready for a Notebook</a:t>
            </a:r>
          </a:p>
          <a:p>
            <a:endParaRPr lang="en-US" sz="3200" dirty="0"/>
          </a:p>
          <a:p>
            <a:pPr marL="457200" indent="-457200">
              <a:buFontTx/>
              <a:buChar char="•"/>
            </a:pPr>
            <a:r>
              <a:rPr lang="en-US" sz="3200" dirty="0" smtClean="0"/>
              <a:t>Word Wise</a:t>
            </a:r>
          </a:p>
          <a:p>
            <a:pPr marL="457200" indent="-457200">
              <a:buFontTx/>
              <a:buChar char="•"/>
            </a:pPr>
            <a:r>
              <a:rPr lang="en-US" sz="3200" dirty="0" smtClean="0"/>
              <a:t>Fine Motor Skills</a:t>
            </a:r>
          </a:p>
          <a:p>
            <a:pPr marL="457200" indent="-457200">
              <a:buFontTx/>
              <a:buChar char="•"/>
            </a:pPr>
            <a:r>
              <a:rPr lang="en-US" sz="3200" dirty="0" smtClean="0"/>
              <a:t>Fluency</a:t>
            </a:r>
          </a:p>
          <a:p>
            <a:pPr marL="457200" indent="-457200">
              <a:buFontTx/>
              <a:buChar char="•"/>
            </a:pPr>
            <a:r>
              <a:rPr lang="en-US" sz="3200" dirty="0" smtClean="0"/>
              <a:t>Reading Level</a:t>
            </a:r>
          </a:p>
          <a:p>
            <a:pPr marL="457200" indent="-457200">
              <a:buFontTx/>
              <a:buChar char="•"/>
            </a:pPr>
            <a:r>
              <a:rPr lang="en-US" sz="3200" dirty="0" smtClean="0"/>
              <a:t>Stamina</a:t>
            </a:r>
          </a:p>
          <a:p>
            <a:pPr marL="457200" indent="-457200">
              <a:buFontTx/>
              <a:buChar char="•"/>
            </a:pPr>
            <a:r>
              <a:rPr lang="en-US" sz="3200" dirty="0" smtClean="0"/>
              <a:t>Abstract Thinking</a:t>
            </a:r>
          </a:p>
          <a:p>
            <a:pPr marL="457200" indent="-457200">
              <a:buFontTx/>
              <a:buChar char="•"/>
            </a:pPr>
            <a:r>
              <a:rPr lang="en-US" sz="3200" dirty="0" smtClean="0"/>
              <a:t>Maturity</a:t>
            </a:r>
          </a:p>
          <a:p>
            <a:pPr marL="457200" indent="-457200">
              <a:buFontTx/>
              <a:buChar char="•"/>
            </a:pPr>
            <a:r>
              <a:rPr lang="en-US" sz="3200" dirty="0" smtClean="0"/>
              <a:t>Habits of Mind</a:t>
            </a:r>
          </a:p>
        </p:txBody>
      </p:sp>
    </p:spTree>
    <p:extLst>
      <p:ext uri="{BB962C8B-B14F-4D97-AF65-F5344CB8AC3E}">
        <p14:creationId xmlns="" xmlns:p14="http://schemas.microsoft.com/office/powerpoint/2010/main" val="77384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1864</Words>
  <Application>Microsoft Office PowerPoint</Application>
  <PresentationFormat>On-screen Show (4:3)</PresentationFormat>
  <Paragraphs>260</Paragraphs>
  <Slides>51</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Document</vt:lpstr>
      <vt:lpstr>Slide 1</vt:lpstr>
      <vt:lpstr>The Writer’s Notebook</vt:lpstr>
      <vt:lpstr>Beliefs About Keeping a Writer’s Notebook</vt:lpstr>
      <vt:lpstr>The Writing Workshop</vt:lpstr>
      <vt:lpstr>Essence of the Writer’s Notebook:</vt:lpstr>
      <vt:lpstr>Student Expectations</vt:lpstr>
      <vt:lpstr>Students Can Expect Teachers to…</vt:lpstr>
      <vt:lpstr>Ready or Not? </vt:lpstr>
      <vt:lpstr>Slide 9</vt:lpstr>
      <vt:lpstr>Launching the Writer’s Notebook</vt:lpstr>
      <vt:lpstr>History of a Name</vt:lpstr>
      <vt:lpstr>Fierce Wonderings</vt:lpstr>
      <vt:lpstr>Observations</vt:lpstr>
      <vt:lpstr>Developing Ideas</vt:lpstr>
      <vt:lpstr>Respond to the World</vt:lpstr>
      <vt:lpstr>Write From a Word</vt:lpstr>
      <vt:lpstr>Authors  as Mentors</vt:lpstr>
      <vt:lpstr>A mentor text is…</vt:lpstr>
      <vt:lpstr>GO FISHING</vt:lpstr>
      <vt:lpstr>LOVE a Book</vt:lpstr>
      <vt:lpstr>Slide 21</vt:lpstr>
      <vt:lpstr>Slide 22</vt:lpstr>
      <vt:lpstr>Slide 23</vt:lpstr>
      <vt:lpstr>Slide 24</vt:lpstr>
      <vt:lpstr>Slide 25</vt:lpstr>
      <vt:lpstr>For the LOVE of Grammar</vt:lpstr>
      <vt:lpstr>Grammar in the Workshop</vt:lpstr>
      <vt:lpstr>Grammar in the WW</vt:lpstr>
      <vt:lpstr>Example</vt:lpstr>
      <vt:lpstr>Three Things to Consider When Teaching G.U.M.S.</vt:lpstr>
      <vt:lpstr>A Writer’s Notebook Meets Non-Fiction</vt:lpstr>
      <vt:lpstr>A closer look at RESEARCH TO BUILD AND PRESENT KNOWLEDGE</vt:lpstr>
      <vt:lpstr>Students Need A Vision</vt:lpstr>
      <vt:lpstr>Thinking About Topic</vt:lpstr>
      <vt:lpstr>Organizational Structures</vt:lpstr>
      <vt:lpstr>Recomposition</vt:lpstr>
      <vt:lpstr>Slide 37</vt:lpstr>
      <vt:lpstr>Slide 38</vt:lpstr>
      <vt:lpstr>Reread and Reflect</vt:lpstr>
      <vt:lpstr>Slide 40</vt:lpstr>
      <vt:lpstr>Stick It or Flick It</vt:lpstr>
      <vt:lpstr>Boxes and Bullets </vt:lpstr>
      <vt:lpstr>Slide 43</vt:lpstr>
      <vt:lpstr>Slide 44</vt:lpstr>
      <vt:lpstr>Make a Plan</vt:lpstr>
      <vt:lpstr>Gathering Texts</vt:lpstr>
      <vt:lpstr>Setting the Stage</vt:lpstr>
      <vt:lpstr>Immersion</vt:lpstr>
      <vt:lpstr>Close Study Questions</vt:lpstr>
      <vt:lpstr>Writing Under the Influence</vt:lpstr>
      <vt:lpstr>Write often to write well.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Buckner</dc:creator>
  <cp:lastModifiedBy>owner</cp:lastModifiedBy>
  <cp:revision>3</cp:revision>
  <dcterms:created xsi:type="dcterms:W3CDTF">2014-05-29T18:15:31Z</dcterms:created>
  <dcterms:modified xsi:type="dcterms:W3CDTF">2014-06-17T19:45:30Z</dcterms:modified>
</cp:coreProperties>
</file>