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7" r:id="rId5"/>
    <p:sldId id="258" r:id="rId6"/>
    <p:sldId id="261" r:id="rId7"/>
    <p:sldId id="262" r:id="rId8"/>
    <p:sldId id="266" r:id="rId9"/>
    <p:sldId id="263"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52" autoAdjust="0"/>
  </p:normalViewPr>
  <p:slideViewPr>
    <p:cSldViewPr>
      <p:cViewPr varScale="1">
        <p:scale>
          <a:sx n="81" d="100"/>
          <a:sy n="81" d="100"/>
        </p:scale>
        <p:origin x="-8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16" name="Slide Number Placeholder 15"/>
          <p:cNvSpPr>
            <a:spLocks noGrp="1"/>
          </p:cNvSpPr>
          <p:nvPr>
            <p:ph type="sldNum" sz="quarter" idx="11"/>
          </p:nvPr>
        </p:nvSpPr>
        <p:spPr/>
        <p:txBody>
          <a:bodyPr/>
          <a:lstStyle/>
          <a:p>
            <a:fld id="{FF2B1B4C-1898-4C30-BC80-6B6709E959D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1B4C-1898-4C30-BC80-6B6709E959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1B4C-1898-4C30-BC80-6B6709E959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94EA124-51FA-446E-9B17-75908BCEB972}" type="datetimeFigureOut">
              <a:rPr lang="en-US" smtClean="0"/>
              <a:pPr/>
              <a:t>12/17/2013</a:t>
            </a:fld>
            <a:endParaRPr lang="en-US"/>
          </a:p>
        </p:txBody>
      </p:sp>
      <p:sp>
        <p:nvSpPr>
          <p:cNvPr id="15" name="Slide Number Placeholder 14"/>
          <p:cNvSpPr>
            <a:spLocks noGrp="1"/>
          </p:cNvSpPr>
          <p:nvPr>
            <p:ph type="sldNum" sz="quarter" idx="15"/>
          </p:nvPr>
        </p:nvSpPr>
        <p:spPr/>
        <p:txBody>
          <a:bodyPr/>
          <a:lstStyle>
            <a:lvl1pPr algn="ctr">
              <a:defRPr/>
            </a:lvl1pPr>
          </a:lstStyle>
          <a:p>
            <a:fld id="{FF2B1B4C-1898-4C30-BC80-6B6709E959D4}"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1B4C-1898-4C30-BC80-6B6709E959D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1B4C-1898-4C30-BC80-6B6709E959D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F2B1B4C-1898-4C30-BC80-6B6709E959D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1B4C-1898-4C30-BC80-6B6709E959D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1B4C-1898-4C30-BC80-6B6709E959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94EA124-51FA-446E-9B17-75908BCEB972}" type="datetimeFigureOut">
              <a:rPr lang="en-US" smtClean="0"/>
              <a:pPr/>
              <a:t>12/17/2013</a:t>
            </a:fld>
            <a:endParaRPr lang="en-US"/>
          </a:p>
        </p:txBody>
      </p:sp>
      <p:sp>
        <p:nvSpPr>
          <p:cNvPr id="9" name="Slide Number Placeholder 8"/>
          <p:cNvSpPr>
            <a:spLocks noGrp="1"/>
          </p:cNvSpPr>
          <p:nvPr>
            <p:ph type="sldNum" sz="quarter" idx="15"/>
          </p:nvPr>
        </p:nvSpPr>
        <p:spPr/>
        <p:txBody>
          <a:bodyPr/>
          <a:lstStyle/>
          <a:p>
            <a:fld id="{FF2B1B4C-1898-4C30-BC80-6B6709E959D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94EA124-51FA-446E-9B17-75908BCEB972}" type="datetimeFigureOut">
              <a:rPr lang="en-US" smtClean="0"/>
              <a:pPr/>
              <a:t>12/17/2013</a:t>
            </a:fld>
            <a:endParaRPr lang="en-US"/>
          </a:p>
        </p:txBody>
      </p:sp>
      <p:sp>
        <p:nvSpPr>
          <p:cNvPr id="9" name="Slide Number Placeholder 8"/>
          <p:cNvSpPr>
            <a:spLocks noGrp="1"/>
          </p:cNvSpPr>
          <p:nvPr>
            <p:ph type="sldNum" sz="quarter" idx="11"/>
          </p:nvPr>
        </p:nvSpPr>
        <p:spPr/>
        <p:txBody>
          <a:bodyPr/>
          <a:lstStyle/>
          <a:p>
            <a:fld id="{FF2B1B4C-1898-4C30-BC80-6B6709E959D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4EA124-51FA-446E-9B17-75908BCEB972}" type="datetimeFigureOut">
              <a:rPr lang="en-US" smtClean="0"/>
              <a:pPr/>
              <a:t>12/17/2013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F2B1B4C-1898-4C30-BC80-6B6709E959D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source=images&amp;cd=&amp;cad=rja&amp;docid=1-tVMGtfPPjUfM&amp;tbnid=5IPGkWJhw0qCOM:&amp;ved=0CAgQjRwwAA&amp;url=http://www.istockphoto.com/stock-illustration-510754-two-people-talking-business.php&amp;ei=mxVwUuGUAaeayQHR4ICQCA&amp;psig=AFQjCNH5hWVqlbMMi9wTQJYLDCJiKHm7Dw&amp;ust=138316367510208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m/url?sa=i&amp;rct=j&amp;q=&amp;esrc=s&amp;frm=1&amp;source=images&amp;cd=&amp;cad=rja&amp;docid=VoGgWeJVKo0_AM&amp;tbnid=1X7yhUoBkKD8WM:&amp;ved=0CAUQjRw&amp;url=http://courseweb.lt.unt.edu/gmayes/assignments/assign_organizer.html&amp;ei=5gpwUt_sN6auyAHc_4HgBg&amp;bvm=bv.55123115,d.aWc&amp;psig=AFQjCNGEkytAEZS1N2x-od5fGvcATDnEKQ&amp;ust=138316069966127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2C1pMpp8kgS4ZM&amp;tbnid=k6Y6t__qM3RkjM:&amp;ved=0CAUQjRw&amp;url=http://aim.cast.org/learn/historyarchive/backgroundpapers/graphic_organizers&amp;ei=JgpwUvuvC4SSyAHj34HYCg&amp;bvm=bv.55123115,d.aWc&amp;psig=AFQjCNGEkytAEZS1N2x-od5fGvcATDnEKQ&amp;ust=138316069966127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14800"/>
            <a:ext cx="8305800" cy="1447800"/>
          </a:xfrm>
        </p:spPr>
        <p:txBody>
          <a:bodyPr/>
          <a:lstStyle/>
          <a:p>
            <a:endParaRPr lang="en-US" dirty="0" smtClean="0"/>
          </a:p>
          <a:p>
            <a:r>
              <a:rPr lang="en-US" sz="4800" dirty="0" smtClean="0">
                <a:latin typeface="Brush Script MT" pitchFamily="66" charset="0"/>
              </a:rPr>
              <a:t>Dine and Dish</a:t>
            </a:r>
          </a:p>
          <a:p>
            <a:r>
              <a:rPr lang="en-US" dirty="0" smtClean="0"/>
              <a:t>Wednesday, October 30, 2013</a:t>
            </a:r>
            <a:endParaRPr lang="en-US" dirty="0"/>
          </a:p>
        </p:txBody>
      </p:sp>
      <p:sp>
        <p:nvSpPr>
          <p:cNvPr id="2" name="Title 1"/>
          <p:cNvSpPr>
            <a:spLocks noGrp="1"/>
          </p:cNvSpPr>
          <p:nvPr>
            <p:ph type="ctrTitle"/>
          </p:nvPr>
        </p:nvSpPr>
        <p:spPr>
          <a:xfrm>
            <a:off x="457200" y="457200"/>
            <a:ext cx="8305800" cy="2957732"/>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sz="6000" dirty="0"/>
          </a:p>
        </p:txBody>
      </p:sp>
      <p:sp>
        <p:nvSpPr>
          <p:cNvPr id="4" name="Rectangle 3"/>
          <p:cNvSpPr/>
          <p:nvPr/>
        </p:nvSpPr>
        <p:spPr>
          <a:xfrm>
            <a:off x="457200" y="457200"/>
            <a:ext cx="8229600" cy="2923877"/>
          </a:xfrm>
          <a:prstGeom prst="rect">
            <a:avLst/>
          </a:prstGeom>
        </p:spPr>
        <p:txBody>
          <a:bodyPr wrap="square">
            <a:spAutoFit/>
          </a:bodyPr>
          <a:lstStyle/>
          <a:p>
            <a:pPr algn="ctr"/>
            <a:r>
              <a:rPr lang="en-US" sz="4600" dirty="0" smtClean="0">
                <a:latin typeface="Comic Sans MS" pitchFamily="66" charset="0"/>
              </a:rPr>
              <a:t>According to the National </a:t>
            </a:r>
            <a:br>
              <a:rPr lang="en-US" sz="4600" dirty="0" smtClean="0">
                <a:latin typeface="Comic Sans MS" pitchFamily="66" charset="0"/>
              </a:rPr>
            </a:br>
            <a:r>
              <a:rPr lang="en-US" sz="4600" dirty="0" smtClean="0">
                <a:latin typeface="Comic Sans MS" pitchFamily="66" charset="0"/>
              </a:rPr>
              <a:t>Reading Panel, what are the most effective reading strategies</a:t>
            </a:r>
            <a:r>
              <a:rPr lang="en-US" dirty="0"/>
              <a:t> </a:t>
            </a:r>
            <a:r>
              <a:rPr lang="en-US" sz="4600" dirty="0" smtClean="0"/>
              <a:t>?</a:t>
            </a:r>
            <a:endParaRPr lang="en-US" sz="4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eaLnBrk="0" fontAlgn="base" hangingPunct="0">
              <a:spcBef>
                <a:spcPct val="0"/>
              </a:spcBef>
              <a:spcAft>
                <a:spcPct val="0"/>
              </a:spcAft>
              <a:buClrTx/>
              <a:buSzTx/>
            </a:pP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en-US" sz="2400" dirty="0" smtClean="0">
                <a:solidFill>
                  <a:srgbClr val="0000FF"/>
                </a:solidFill>
                <a:latin typeface="Calibri" pitchFamily="34" charset="0"/>
                <a:ea typeface="Times New Roman" pitchFamily="18" charset="0"/>
                <a:cs typeface="Times New Roman" pitchFamily="18" charset="0"/>
              </a:rPr>
              <a:t>Venn Diagrams</a:t>
            </a:r>
            <a:r>
              <a:rPr lang="en-US" sz="2400" dirty="0" smtClean="0">
                <a:latin typeface="Calibri" pitchFamily="34" charset="0"/>
                <a:ea typeface="Times New Roman" pitchFamily="18" charset="0"/>
                <a:cs typeface="Times New Roman" pitchFamily="18" charset="0"/>
              </a:rPr>
              <a:t> </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sz="2400" dirty="0" smtClean="0">
                <a:latin typeface="Calibri" pitchFamily="34" charset="0"/>
                <a:ea typeface="Times New Roman" pitchFamily="18" charset="0"/>
                <a:cs typeface="Times New Roman" pitchFamily="18" charset="0"/>
              </a:rPr>
              <a:t>Used to compare or contrast information from two sources. For example, comparing two Dr. Seuss books.</a:t>
            </a:r>
          </a:p>
          <a:p>
            <a:pPr marL="0" lvl="0" indent="0" eaLnBrk="0" fontAlgn="base" hangingPunct="0">
              <a:spcBef>
                <a:spcPct val="0"/>
              </a:spcBef>
              <a:spcAft>
                <a:spcPct val="0"/>
              </a:spcAft>
              <a:buClrTx/>
              <a:buSzTx/>
              <a:buNone/>
            </a:pP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en-US" sz="2400" dirty="0" smtClean="0">
                <a:solidFill>
                  <a:srgbClr val="0000FF"/>
                </a:solidFill>
                <a:latin typeface="Calibri" pitchFamily="34" charset="0"/>
                <a:ea typeface="Times New Roman" pitchFamily="18" charset="0"/>
                <a:cs typeface="Times New Roman" pitchFamily="18" charset="0"/>
              </a:rPr>
              <a:t>Storyboard/Chain of Events</a:t>
            </a:r>
            <a:r>
              <a:rPr lang="en-US" sz="2400" dirty="0" smtClean="0">
                <a:latin typeface="Calibri" pitchFamily="34" charset="0"/>
                <a:ea typeface="Times New Roman" pitchFamily="18" charset="0"/>
                <a:cs typeface="Times New Roman" pitchFamily="18" charset="0"/>
              </a:rPr>
              <a:t> </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sz="2400" dirty="0" smtClean="0">
                <a:latin typeface="Calibri" pitchFamily="34" charset="0"/>
                <a:ea typeface="Times New Roman" pitchFamily="18" charset="0"/>
                <a:cs typeface="Times New Roman" pitchFamily="18" charset="0"/>
              </a:rPr>
              <a:t>Used to order or sequence events within a text. For example, listing the steps for brushing your teeth.</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en-US" sz="2400" dirty="0" smtClean="0">
                <a:solidFill>
                  <a:srgbClr val="0000FF"/>
                </a:solidFill>
                <a:latin typeface="Calibri" pitchFamily="34" charset="0"/>
                <a:ea typeface="Times New Roman" pitchFamily="18" charset="0"/>
                <a:cs typeface="Times New Roman" pitchFamily="18" charset="0"/>
              </a:rPr>
              <a:t>Story Map</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sz="2400" dirty="0" smtClean="0">
                <a:latin typeface="Calibri" pitchFamily="34" charset="0"/>
                <a:ea typeface="Times New Roman" pitchFamily="18" charset="0"/>
                <a:cs typeface="Times New Roman" pitchFamily="18" charset="0"/>
              </a:rPr>
              <a:t>Used to chart the story structure. These can be organized into fiction and nonfiction text structures. For example, defining characters, setting, events, problem, resolution in a fiction story; however in a nonfiction story, main idea and details would be identified.</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en-US" sz="2400" dirty="0" smtClean="0">
                <a:solidFill>
                  <a:srgbClr val="0000FF"/>
                </a:solidFill>
                <a:latin typeface="Calibri" pitchFamily="34" charset="0"/>
                <a:ea typeface="Times New Roman" pitchFamily="18" charset="0"/>
                <a:cs typeface="Times New Roman" pitchFamily="18" charset="0"/>
              </a:rPr>
              <a:t>Cause/Effect</a:t>
            </a:r>
            <a:r>
              <a:rPr lang="en-US" sz="2400" dirty="0" smtClean="0">
                <a:latin typeface="Calibri" pitchFamily="34" charset="0"/>
                <a:ea typeface="Times New Roman" pitchFamily="18" charset="0"/>
                <a:cs typeface="Times New Roman" pitchFamily="18" charset="0"/>
              </a:rPr>
              <a:t> </a:t>
            </a:r>
            <a:endParaRPr lang="en-US" sz="12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sz="2400" dirty="0" smtClean="0">
                <a:latin typeface="Calibri" pitchFamily="34" charset="0"/>
                <a:ea typeface="Times New Roman" pitchFamily="18" charset="0"/>
                <a:cs typeface="Times New Roman" pitchFamily="18" charset="0"/>
              </a:rPr>
              <a:t>Used to illustrate the cause and effects told within a text. For example, staying in the sun too long may lead to a painful sunburn</a:t>
            </a:r>
            <a:endParaRPr lang="en-US" dirty="0" smtClean="0"/>
          </a:p>
          <a:p>
            <a:pPr marL="0" indent="0" eaLnBrk="0" fontAlgn="base" hangingPunct="0">
              <a:spcBef>
                <a:spcPct val="0"/>
              </a:spcBef>
              <a:spcAft>
                <a:spcPct val="0"/>
              </a:spcAft>
              <a:buClrTx/>
              <a:buSzTx/>
            </a:pPr>
            <a:endParaRPr lang="en-US" dirty="0"/>
          </a:p>
        </p:txBody>
      </p:sp>
      <p:sp>
        <p:nvSpPr>
          <p:cNvPr id="3" name="Title 2"/>
          <p:cNvSpPr>
            <a:spLocks noGrp="1"/>
          </p:cNvSpPr>
          <p:nvPr>
            <p:ph type="title"/>
          </p:nvPr>
        </p:nvSpPr>
        <p:spPr/>
        <p:txBody>
          <a:bodyPr>
            <a:normAutofit fontScale="90000"/>
          </a:bodyPr>
          <a:lstStyle/>
          <a:p>
            <a:r>
              <a:rPr lang="en-US" dirty="0" smtClean="0"/>
              <a:t>Here are some examples of graphic organizers you may already use: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As a part of the development of our professional learning community, we have two bins full of graphic organizers for you to not only use, but to add your favorites for other KM teachers to use as well.</a:t>
            </a:r>
          </a:p>
          <a:p>
            <a:r>
              <a:rPr lang="en-US" dirty="0" smtClean="0"/>
              <a:t>Feel free to copy those that you would like to use to with your students and return the master copy to the bin.</a:t>
            </a:r>
          </a:p>
          <a:p>
            <a:r>
              <a:rPr lang="en-US" dirty="0" smtClean="0"/>
              <a:t>Please add your favorites that you use for others.  Make a copy, put it in the appropriate reading skill or strategy file folder, and put a big “</a:t>
            </a:r>
            <a:r>
              <a:rPr lang="en-US" dirty="0" smtClean="0">
                <a:solidFill>
                  <a:schemeClr val="tx2">
                    <a:lumMod val="75000"/>
                  </a:schemeClr>
                </a:solidFill>
              </a:rPr>
              <a:t>M</a:t>
            </a:r>
            <a:r>
              <a:rPr lang="en-US" dirty="0" smtClean="0"/>
              <a:t>” for master copy on it with a yellow highlighter.</a:t>
            </a:r>
          </a:p>
          <a:p>
            <a:pPr>
              <a:buNone/>
            </a:pPr>
            <a:r>
              <a:rPr lang="en-US" sz="2800" dirty="0" smtClean="0">
                <a:solidFill>
                  <a:srgbClr val="FF0000"/>
                </a:solidFill>
                <a:latin typeface="Bradley Hand ITC" pitchFamily="66" charset="0"/>
              </a:rPr>
              <a:t>Your  cohorts </a:t>
            </a:r>
            <a:r>
              <a:rPr lang="en-US" sz="2800" smtClean="0">
                <a:solidFill>
                  <a:srgbClr val="FF0000"/>
                </a:solidFill>
                <a:latin typeface="Bradley Hand ITC" pitchFamily="66" charset="0"/>
              </a:rPr>
              <a:t>and Dine and Dish </a:t>
            </a:r>
            <a:r>
              <a:rPr lang="en-US" sz="2800" dirty="0" smtClean="0">
                <a:solidFill>
                  <a:srgbClr val="FF0000"/>
                </a:solidFill>
                <a:latin typeface="Bradley Hand ITC" pitchFamily="66" charset="0"/>
              </a:rPr>
              <a:t>hosts…</a:t>
            </a:r>
          </a:p>
          <a:p>
            <a:pPr>
              <a:buNone/>
            </a:pPr>
            <a:r>
              <a:rPr lang="en-US" sz="2800" dirty="0" smtClean="0">
                <a:solidFill>
                  <a:srgbClr val="FF0000"/>
                </a:solidFill>
                <a:latin typeface="Bradley Hand ITC" pitchFamily="66" charset="0"/>
              </a:rPr>
              <a:t>                           Kendra and Marjorie</a:t>
            </a:r>
            <a:endParaRPr lang="en-US" sz="2800" dirty="0">
              <a:solidFill>
                <a:srgbClr val="FF0000"/>
              </a:solidFill>
              <a:latin typeface="Bradley Hand ITC" pitchFamily="66" charset="0"/>
            </a:endParaRPr>
          </a:p>
        </p:txBody>
      </p:sp>
      <p:sp>
        <p:nvSpPr>
          <p:cNvPr id="3" name="Title 2"/>
          <p:cNvSpPr>
            <a:spLocks noGrp="1"/>
          </p:cNvSpPr>
          <p:nvPr>
            <p:ph type="title"/>
          </p:nvPr>
        </p:nvSpPr>
        <p:spPr/>
        <p:txBody>
          <a:bodyPr/>
          <a:lstStyle/>
          <a:p>
            <a:r>
              <a:rPr lang="en-US" dirty="0" smtClean="0">
                <a:solidFill>
                  <a:srgbClr val="FF0000"/>
                </a:solidFill>
              </a:rPr>
              <a:t>Now we have something for you…</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533400"/>
            <a:ext cx="8153400" cy="6524863"/>
          </a:xfrm>
          <a:prstGeom prst="rect">
            <a:avLst/>
          </a:prstGeom>
          <a:noFill/>
        </p:spPr>
        <p:txBody>
          <a:bodyPr wrap="square" rtlCol="0">
            <a:spAutoFit/>
          </a:bodyPr>
          <a:lstStyle/>
          <a:p>
            <a:r>
              <a:rPr lang="en-US" sz="2800" dirty="0" smtClean="0"/>
              <a:t>The National Reading Panel concluded there was sufficient evidence supporting the teaching of seven comprehension strategies.  These strategies</a:t>
            </a:r>
          </a:p>
          <a:p>
            <a:r>
              <a:rPr lang="en-US" sz="2800" dirty="0" smtClean="0"/>
              <a:t>are:</a:t>
            </a:r>
          </a:p>
          <a:p>
            <a:pPr algn="ctr">
              <a:buFont typeface="Arial" pitchFamily="34" charset="0"/>
              <a:buChar char="•"/>
            </a:pPr>
            <a:r>
              <a:rPr lang="en-US" sz="2400" dirty="0" smtClean="0"/>
              <a:t>Graphic Organizers</a:t>
            </a:r>
          </a:p>
          <a:p>
            <a:pPr algn="ctr">
              <a:buFont typeface="Arial" pitchFamily="34" charset="0"/>
              <a:buChar char="•"/>
            </a:pPr>
            <a:r>
              <a:rPr lang="en-US" sz="2400" dirty="0" smtClean="0"/>
              <a:t>Asking Questions</a:t>
            </a:r>
          </a:p>
          <a:p>
            <a:pPr algn="ctr">
              <a:buFont typeface="Arial" pitchFamily="34" charset="0"/>
              <a:buChar char="•"/>
            </a:pPr>
            <a:r>
              <a:rPr lang="en-US" sz="2400" dirty="0" smtClean="0"/>
              <a:t>Answering Questions</a:t>
            </a:r>
            <a:endParaRPr lang="en-US" sz="2400" dirty="0"/>
          </a:p>
          <a:p>
            <a:pPr algn="ctr">
              <a:buFont typeface="Arial" pitchFamily="34" charset="0"/>
              <a:buChar char="•"/>
            </a:pPr>
            <a:r>
              <a:rPr lang="en-US" sz="2400" dirty="0" smtClean="0"/>
              <a:t>Monitoring</a:t>
            </a:r>
          </a:p>
          <a:p>
            <a:pPr algn="ctr">
              <a:buFont typeface="Arial" pitchFamily="34" charset="0"/>
              <a:buChar char="•"/>
            </a:pPr>
            <a:r>
              <a:rPr lang="en-US" sz="2400" dirty="0" smtClean="0"/>
              <a:t>Summarizing</a:t>
            </a:r>
          </a:p>
          <a:p>
            <a:pPr algn="ctr">
              <a:buFont typeface="Arial" pitchFamily="34" charset="0"/>
              <a:buChar char="•"/>
            </a:pPr>
            <a:r>
              <a:rPr lang="en-US" sz="2400" dirty="0" smtClean="0"/>
              <a:t>Story Mapping</a:t>
            </a:r>
          </a:p>
          <a:p>
            <a:pPr algn="ctr">
              <a:buFont typeface="Arial" pitchFamily="34" charset="0"/>
              <a:buChar char="•"/>
            </a:pPr>
            <a:r>
              <a:rPr lang="en-US" sz="2400" dirty="0" smtClean="0"/>
              <a:t>Cooperative Grouping/Discussion</a:t>
            </a:r>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r>
              <a:rPr lang="en-US" sz="2400" i="1" dirty="0"/>
              <a:t>T</a:t>
            </a:r>
            <a:r>
              <a:rPr lang="en-US" sz="2400" i="1" dirty="0" smtClean="0"/>
              <a:t>wo other strategies – prior knowledge and mental imagery   were successful in many studies.</a:t>
            </a:r>
          </a:p>
          <a:p>
            <a:endParaRPr lang="en-US" dirty="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200400"/>
            <a:ext cx="8229600" cy="2895600"/>
          </a:xfrm>
        </p:spPr>
        <p:txBody>
          <a:bodyPr>
            <a:normAutofit/>
          </a:bodyPr>
          <a:lstStyle/>
          <a:p>
            <a:r>
              <a:rPr lang="en-US" sz="4800" dirty="0" smtClean="0"/>
              <a:t>Turn and talk to a partner.</a:t>
            </a:r>
            <a:endParaRPr lang="en-US" sz="4800" dirty="0"/>
          </a:p>
        </p:txBody>
      </p:sp>
      <p:sp>
        <p:nvSpPr>
          <p:cNvPr id="5" name="Title 4"/>
          <p:cNvSpPr>
            <a:spLocks noGrp="1"/>
          </p:cNvSpPr>
          <p:nvPr>
            <p:ph type="title"/>
          </p:nvPr>
        </p:nvSpPr>
        <p:spPr>
          <a:xfrm>
            <a:off x="457200" y="152400"/>
            <a:ext cx="8229600" cy="2209800"/>
          </a:xfrm>
        </p:spPr>
        <p:txBody>
          <a:bodyPr>
            <a:normAutofit/>
          </a:bodyPr>
          <a:lstStyle/>
          <a:p>
            <a:r>
              <a:rPr lang="en-US" sz="3600" dirty="0" smtClean="0">
                <a:latin typeface="Comic Sans MS" pitchFamily="66" charset="0"/>
              </a:rPr>
              <a:t>Should comprehension strategies be taught in isolation or in conjunction with other strategies?</a:t>
            </a:r>
            <a:endParaRPr lang="en-US" sz="3600" dirty="0">
              <a:latin typeface="Comic Sans MS" pitchFamily="66" charset="0"/>
            </a:endParaRPr>
          </a:p>
        </p:txBody>
      </p:sp>
      <p:pic>
        <p:nvPicPr>
          <p:cNvPr id="9218" name="Picture 2" descr="http://t2.gstatic.com/images?q=tbn:ANd9GcQ_Q2jAf8GCqkugwoBqM4kzvTo-9C6wvkv_hGG6UT2nQscgfuqgaw">
            <a:hlinkClick r:id="rId2"/>
          </p:cNvPr>
          <p:cNvPicPr>
            <a:picLocks noChangeAspect="1" noChangeArrowheads="1"/>
          </p:cNvPicPr>
          <p:nvPr/>
        </p:nvPicPr>
        <p:blipFill>
          <a:blip r:embed="rId3" cstate="print"/>
          <a:srcRect/>
          <a:stretch>
            <a:fillRect/>
          </a:stretch>
        </p:blipFill>
        <p:spPr bwMode="auto">
          <a:xfrm>
            <a:off x="2971800" y="4038600"/>
            <a:ext cx="2514600" cy="25965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pPr>
            <a:r>
              <a:rPr lang="en-US" sz="4400" dirty="0" smtClean="0">
                <a:latin typeface="Comic Sans MS" pitchFamily="66" charset="0"/>
              </a:rPr>
              <a:t>The National Reading Panel concluded that the most learning was obtained when multiple strategies were taught in combination.</a:t>
            </a:r>
            <a:endParaRPr lang="en-US" sz="44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91000"/>
          </a:xfrm>
        </p:spPr>
        <p:txBody>
          <a:bodyPr>
            <a:normAutofit/>
          </a:bodyPr>
          <a:lstStyle/>
          <a:p>
            <a:r>
              <a:rPr lang="en-US" sz="2400" dirty="0" smtClean="0">
                <a:latin typeface="Comic Sans MS" pitchFamily="66" charset="0"/>
              </a:rPr>
              <a:t>According to Table 6 in the Appendixes from the  National Reading Panel Report:  Practical Advice for Teachers, 2006, graphic organizers are:  </a:t>
            </a:r>
            <a:r>
              <a:rPr lang="en-US" sz="2400" dirty="0" smtClean="0">
                <a:solidFill>
                  <a:srgbClr val="7030A0"/>
                </a:solidFill>
                <a:latin typeface="Comic Sans MS" pitchFamily="66" charset="0"/>
              </a:rPr>
              <a:t>visual summaries</a:t>
            </a:r>
            <a:r>
              <a:rPr lang="en-US" sz="2400" dirty="0" smtClean="0">
                <a:latin typeface="Comic Sans MS" pitchFamily="66" charset="0"/>
              </a:rPr>
              <a:t>.  Students are taught to translate text into charts or graphics that show the important ideas and their interrelationships.  These graphics can take the form of hierarchical trees (with general information at the top, and more specific ideas linked below), Venn diagrams (in which similarities and differences are illustrated), or many other forms.</a:t>
            </a:r>
          </a:p>
          <a:p>
            <a:endParaRPr lang="en-US" sz="2400" dirty="0">
              <a:latin typeface="Comic Sans MS" pitchFamily="66" charset="0"/>
            </a:endParaRPr>
          </a:p>
        </p:txBody>
      </p:sp>
      <p:sp>
        <p:nvSpPr>
          <p:cNvPr id="2" name="Title 1"/>
          <p:cNvSpPr>
            <a:spLocks noGrp="1"/>
          </p:cNvSpPr>
          <p:nvPr>
            <p:ph type="title"/>
          </p:nvPr>
        </p:nvSpPr>
        <p:spPr/>
        <p:txBody>
          <a:bodyPr/>
          <a:lstStyle/>
          <a:p>
            <a:pPr algn="ctr"/>
            <a:r>
              <a:rPr lang="en-US" dirty="0" smtClean="0">
                <a:latin typeface="Comic Sans MS" pitchFamily="66" charset="0"/>
              </a:rPr>
              <a:t>What are graphic organizers?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3962400"/>
          </a:xfrm>
        </p:spPr>
        <p:txBody>
          <a:bodyPr>
            <a:normAutofit fontScale="92500" lnSpcReduction="20000"/>
          </a:bodyPr>
          <a:lstStyle/>
          <a:p>
            <a:endParaRPr lang="en-US" sz="4000" dirty="0" smtClean="0">
              <a:latin typeface="Calibri" pitchFamily="34" charset="0"/>
              <a:ea typeface="Times New Roman" pitchFamily="18" charset="0"/>
              <a:cs typeface="Times New Roman" pitchFamily="18" charset="0"/>
            </a:endParaRPr>
          </a:p>
          <a:p>
            <a:endParaRPr lang="en-US" sz="4000" dirty="0" smtClean="0">
              <a:latin typeface="Calibri" pitchFamily="34" charset="0"/>
              <a:ea typeface="Times New Roman" pitchFamily="18" charset="0"/>
              <a:cs typeface="Times New Roman" pitchFamily="18" charset="0"/>
            </a:endParaRPr>
          </a:p>
          <a:p>
            <a:r>
              <a:rPr lang="en-US" sz="4000" dirty="0" smtClean="0">
                <a:latin typeface="Calibri" pitchFamily="34" charset="0"/>
                <a:ea typeface="Times New Roman" pitchFamily="18" charset="0"/>
                <a:cs typeface="Times New Roman" pitchFamily="18" charset="0"/>
              </a:rPr>
              <a:t>Graphic organizers illustrate concepts and relationships between concepts in a text or using diagrams. Graphic organizers are known by different names, such as maps, webs, graphs, charts, frames, or clusters.</a:t>
            </a:r>
            <a:endParaRPr lang="en-US" sz="4000" dirty="0"/>
          </a:p>
        </p:txBody>
      </p:sp>
      <p:sp>
        <p:nvSpPr>
          <p:cNvPr id="4" name="Title 3"/>
          <p:cNvSpPr>
            <a:spLocks noGrp="1"/>
          </p:cNvSpPr>
          <p:nvPr>
            <p:ph type="title"/>
          </p:nvPr>
        </p:nvSpPr>
        <p:spPr>
          <a:xfrm>
            <a:off x="304800" y="990600"/>
            <a:ext cx="8229600" cy="1219200"/>
          </a:xfrm>
        </p:spPr>
        <p:txBody>
          <a:bodyPr/>
          <a:lstStyle/>
          <a:p>
            <a:endParaRPr lang="en-US" dirty="0"/>
          </a:p>
        </p:txBody>
      </p:sp>
      <p:pic>
        <p:nvPicPr>
          <p:cNvPr id="6146" name="Picture 2" descr="http://courseweb.lt.unt.edu/gmayes/graphics/GraphicOrganizers.gif">
            <a:hlinkClick r:id="rId2"/>
          </p:cNvPr>
          <p:cNvPicPr>
            <a:picLocks noChangeAspect="1" noChangeArrowheads="1"/>
          </p:cNvPicPr>
          <p:nvPr/>
        </p:nvPicPr>
        <p:blipFill>
          <a:blip r:embed="rId3" cstate="print"/>
          <a:srcRect/>
          <a:stretch>
            <a:fillRect/>
          </a:stretch>
        </p:blipFill>
        <p:spPr bwMode="auto">
          <a:xfrm>
            <a:off x="2971800" y="0"/>
            <a:ext cx="3829050" cy="32480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0" indent="0" eaLnBrk="0" fontAlgn="base" hangingPunct="0">
              <a:spcBef>
                <a:spcPct val="0"/>
              </a:spcBef>
              <a:spcAft>
                <a:spcPct val="0"/>
              </a:spcAft>
              <a:buClrTx/>
              <a:buSzTx/>
              <a:buNone/>
            </a:pPr>
            <a:r>
              <a:rPr lang="en-US" sz="3500" dirty="0" smtClean="0">
                <a:latin typeface="Calibri" pitchFamily="34" charset="0"/>
                <a:ea typeface="Times New Roman" pitchFamily="18" charset="0"/>
                <a:cs typeface="Times New Roman" pitchFamily="18" charset="0"/>
              </a:rPr>
              <a:t>Providing students with tools they can use to examine and show relationships in a text.</a:t>
            </a:r>
            <a:endParaRPr lang="en-US" sz="3500" dirty="0" smtClean="0">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ClrTx/>
              <a:buSzTx/>
              <a:buNone/>
            </a:pPr>
            <a:endParaRPr lang="en-US" sz="4000" dirty="0" smtClean="0">
              <a:latin typeface="Arial" pitchFamily="34" charset="0"/>
              <a:cs typeface="Arial" pitchFamily="34" charset="0"/>
            </a:endParaRPr>
          </a:p>
          <a:p>
            <a:r>
              <a:rPr lang="en-US" dirty="0" smtClean="0"/>
              <a:t>Adapted from Adler, C.R. (Ed). 2001. </a:t>
            </a:r>
            <a:r>
              <a:rPr lang="en-US" i="1" dirty="0" smtClean="0"/>
              <a:t>Put Reading First: The Research Building Blocks for Teaching Children to Read</a:t>
            </a:r>
            <a:r>
              <a:rPr lang="en-US" dirty="0" smtClean="0"/>
              <a:t>, pp. 49-54. National Institute for Literacy. Retrieved Nov. 1, 2007, from http://www.nifl.gov/partnershipforreading/publications/reading_first1text.html.</a:t>
            </a:r>
          </a:p>
          <a:p>
            <a:r>
              <a:rPr lang="en-US" dirty="0" smtClean="0"/>
              <a:t> </a:t>
            </a:r>
          </a:p>
          <a:p>
            <a:endParaRPr lang="en-US" dirty="0"/>
          </a:p>
        </p:txBody>
      </p:sp>
      <p:sp>
        <p:nvSpPr>
          <p:cNvPr id="3" name="Title 2"/>
          <p:cNvSpPr>
            <a:spLocks noGrp="1"/>
          </p:cNvSpPr>
          <p:nvPr>
            <p:ph type="title"/>
          </p:nvPr>
        </p:nvSpPr>
        <p:spPr/>
        <p:txBody>
          <a:bodyPr>
            <a:normAutofit/>
          </a:bodyPr>
          <a:lstStyle/>
          <a:p>
            <a:r>
              <a:rPr lang="en-US" dirty="0" smtClean="0">
                <a:solidFill>
                  <a:srgbClr val="0070C0"/>
                </a:solidFill>
              </a:rPr>
              <a:t>Graphic organizers help students by:</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solidFill>
                  <a:srgbClr val="7030A0"/>
                </a:solidFill>
              </a:rPr>
              <a:t>As a tool to support students’ thinking and learning processes, 29 research studies have shown that graphic organizers help students:</a:t>
            </a:r>
            <a:endParaRPr lang="en-US" sz="2400" dirty="0">
              <a:solidFill>
                <a:srgbClr val="7030A0"/>
              </a:solidFill>
            </a:endParaRPr>
          </a:p>
        </p:txBody>
      </p:sp>
      <p:sp>
        <p:nvSpPr>
          <p:cNvPr id="5" name="Content Placeholder 4"/>
          <p:cNvSpPr>
            <a:spLocks noGrp="1"/>
          </p:cNvSpPr>
          <p:nvPr>
            <p:ph idx="1"/>
          </p:nvPr>
        </p:nvSpPr>
        <p:spPr/>
        <p:txBody>
          <a:bodyPr>
            <a:normAutofit fontScale="70000" lnSpcReduction="20000"/>
          </a:bodyPr>
          <a:lstStyle/>
          <a:p>
            <a:r>
              <a:rPr lang="en-US" dirty="0" smtClean="0"/>
              <a:t>• brainstorm ideas. </a:t>
            </a:r>
          </a:p>
          <a:p>
            <a:r>
              <a:rPr lang="en-US" dirty="0" smtClean="0"/>
              <a:t>• develop, organize, and communicate ideas. </a:t>
            </a:r>
          </a:p>
          <a:p>
            <a:r>
              <a:rPr lang="en-US" dirty="0" smtClean="0"/>
              <a:t>• see connections, patterns, and relationships. </a:t>
            </a:r>
          </a:p>
          <a:p>
            <a:r>
              <a:rPr lang="en-US" dirty="0" smtClean="0"/>
              <a:t>• assess and share prior knowledge. </a:t>
            </a:r>
          </a:p>
          <a:p>
            <a:r>
              <a:rPr lang="en-US" dirty="0" smtClean="0"/>
              <a:t>• develop vocabulary. </a:t>
            </a:r>
          </a:p>
          <a:p>
            <a:r>
              <a:rPr lang="en-US" dirty="0" smtClean="0"/>
              <a:t>• outline for writing process activities. </a:t>
            </a:r>
          </a:p>
          <a:p>
            <a:r>
              <a:rPr lang="en-US" dirty="0" smtClean="0"/>
              <a:t>• highlight important ideas. </a:t>
            </a:r>
          </a:p>
          <a:p>
            <a:r>
              <a:rPr lang="en-US" dirty="0" smtClean="0"/>
              <a:t>• classify or categorize concepts, ideas, and information. </a:t>
            </a:r>
          </a:p>
          <a:p>
            <a:r>
              <a:rPr lang="en-US" dirty="0" smtClean="0"/>
              <a:t>• comprehend the events in a story or book. </a:t>
            </a:r>
          </a:p>
          <a:p>
            <a:r>
              <a:rPr lang="en-US" dirty="0" smtClean="0"/>
              <a:t>• improve social interaction between students, and facilitate group work and collaboration among peers. </a:t>
            </a:r>
          </a:p>
          <a:p>
            <a:r>
              <a:rPr lang="en-US" dirty="0" smtClean="0"/>
              <a:t>• guide review and study. </a:t>
            </a:r>
          </a:p>
          <a:p>
            <a:r>
              <a:rPr lang="en-US" dirty="0" smtClean="0"/>
              <a:t>• improve reading comprehension skills and strategies. </a:t>
            </a:r>
          </a:p>
          <a:p>
            <a:r>
              <a:rPr lang="en-US" dirty="0" smtClean="0"/>
              <a:t>• facilitate recall and retention. </a:t>
            </a:r>
          </a:p>
          <a:p>
            <a:pPr>
              <a:buNone/>
            </a:pPr>
            <a:r>
              <a:rPr lang="en-US" b="1" dirty="0" smtClean="0">
                <a:latin typeface="Comic Sans MS" pitchFamily="66" charset="0"/>
              </a:rPr>
              <a:t>The Institute for the Advancement of Research in Education (IARE) </a:t>
            </a:r>
            <a:endParaRPr lang="en-US" dirty="0">
              <a:latin typeface="Comic Sans MS" pitchFamily="66" charset="0"/>
            </a:endParaRPr>
          </a:p>
        </p:txBody>
      </p:sp>
      <p:sp>
        <p:nvSpPr>
          <p:cNvPr id="4098" name="AutoShape 2" descr="data:image/jpeg;base64,/9j/4AAQSkZJRgABAQAAAQABAAD/2wCEAAkGBhQSDxATERATFRQUFxUVFhUUFxARFxATFBUWFxYYGRQYHCchGBkjGhQWIDEhLycpLTAsFh4yNTwqNSYrLCkBCQoKDQwOFA8PGTUgGRwsKTIpLSksNS4sKSwsLCwpKSkpKS81KzUpKSkpKSwsLCkpMiksKSkpKSkpKSkpKSkpKf/AABEIAQYAwQMBIgACEQEDEQH/xAAbAAEAAwEBAQEAAAAAAAAAAAAABAUGAwIBB//EAE8QAAIBAwICBAgICggFBAMAAAECAwAEERIhBTEGE0FRFCIyU2Fxk9IHFTNSgZGS0xYjQnKCoaOxstEkNVRiZHSUs0NjosLwc8HD8Rcl4f/EABUBAQEAAAAAAAAAAAAAAAAAAAAB/8QAGBEBAQEBAQAAAAAAAAAAAAAAABEBYRL/2gAMAwEAAhEDEQA/AP3GsZ8K/SiexsEktSolknjhDMofQHDkkKdifE7e+tnX5j8OwL2/DYgxUyXsQ1AA6TpdQcHnjXnHooI/Sg8V4baNfHjCTCPQWhmghRZdTAaV0bg78gew71H+E7jDTL0ckw0TS3MUhTJyjfisj0kFiM1o7P4Lg8sct/eT3jRkFFlIEcZ71iHig/Qapfhgi/p3R6NRt4SxwOwK0H86DbdKOmttw9IzcO2uTaOKNTJJMds6UHrG5wNxUDo58JtreXHg3V3FvOVLJHdR9S0qjJJTcg7AnHPY9xrJ9MkNn0hg4hdwySWZgESyIhlFtIM+Uo3AOT6xIcZwRXm44j8b8Z4bNZwSrb2WtmnkQxCUvpwqA7kDT/1N6Mh5+FX4SrmBVS3t7y2aO5UGZkj6q4jUP4qtk5DEAgdoBz3VvOivTIXpdTZ3duyAH+kRiMPnOdBDHOMb+sVl/h9tmfhKaEZiLiE4UFvyZB2fnY+kV+hWBzDGTz0L+4UEivyy86e3l5xS6sLOW3sxbsVMlwA8sxBIJSNiF07Z7Tgqe3A/TrmUqjsEZyqkhFxqcgZCjJAyeXPtr86HSHgnFV1XyQQ3CZR47vRbzRFTjTrJGofT29h2oLvgtpxeKaPwi5tLqA+WRG0EqjGxXSdB3xzqD0j6U3EPSHhlqkn4ieOQyR6UOph1mG1Y1AjSvb2emsReXlvYcSsl4DdvL1kmLi1jka4t+qyMtq3CnBO+TjGdu2b8Jc9x+EnDfAo0e4W2LIsmQo1NOMtgg7DJx24oP2R5lBUFgC2ygkAsQMnA7dq91+LdB+FeEcXl+OZZTxKA64Y3IEfVjcPbhcDbnt68ZBIh8a6ayXXE72OW54hHFbSNDFb8OVxJKY2Ks7uMDcryJ7ezG4futZvhXTVJ+J3tgImV7YIxckFZNaqTgcxjUP11mvg0fiXhEvhHhHgRX8X4Y8ctwr7b61HkkZGk+jHbUXoU2ek/HW7hGM92FA/7aD9TpX43N8LE9yZZoryysbVWZYuvVp57gKcF+qU5Cn0LtuN8ZrT9Ael97f292JIo0kTIt7jq5UinyDhjC51AA6Tz3z2YNBuPCk6zq9a69OrRldWnONWnnjO2a61+C8Wh4ovSSyDy2gvGtyI3VJOqMeZvKXmW2b0cq3vSPprc8NsIBcJFPfzydVEseqOORidmIJyAoZQd9yRyzkBvaV+T8c6R8Z4dAl9dSWs0GtBLAiFCiuceI/M92T3jY714+FTpBdjiHB04fO6PMshC5Og69IDPHybSuo7g4xQfrdK/EeO8CfhfE+ByrdTyTXMzpPJLIz9aMxDBBOAD1jDHq7s1+3UClKUCqvjnRuC76nwiPV1MgljOWGiReR22PqORVpSgCucsCtjUoODkZAOD3iulKD4RXxIwOQA9QArjf2vWRlA7JnHjKSGGGBOCDsdsZ9PbVSvArkHPxg/MkARpjck7gk5AyNtuX1BekZ2NAKhRRzJGi5WVgPGZ2aMkgDfAVue/dXrrZ/NRe1k+6oJlVvE+jdtcHNxawynvkRHP1kZrt1s/movayfdU62fzUXtZPuqDjw7o5bW/yFtFH+Yqr+6vNz0at5LuK7aIeERKUWTJBCEk6SORHjH6zUjrZ/NRe1k+6p1s/movayfdUFd0i6GwXkltK+pJrZw8UsZ0suDkqT2occv5nNZxn4O1e5a7s7qazuHA6xotDRzkci8LDSW9P/vWk62fzUXtZPuqdbP5qL2sn3VBmOG9CbsXMU91xe4n6okqihIIzkYOqNAA+3fXro30Ga24nxK7aVXS8IIXBBTckqd9/K/VWl62fzUXtZPuqdbP5qL2sn3VB+ZWvwX3PDppG4fFYXMTMWQXSuk0GfyRKnlKPT/96voza8U8I6y9ktUh0lRb26HTqyMOZG8bV2Y5b1outn81F7WT7qnWz+ai9rJ91QY/pD0RuJekHDr1AvUQxsjnV4wYmXHi934wb+g+jM74ROg7cQigaGURXNtJ1sDsNS6tsqw7iVU5wfJ7a0XWz+ai9rJ91XuGSUt48cYHesjsfqMY/fQfnd/0S4rxIxRcTktY7ZHV2jtRJ/SGXlrZzkL6B+/BF/xjoEJuI8PvFl0+CKU6srnrFOcHVnbGo9n1VrqUFB0r6GQ35tjMXDW0gljKEDxhjZttxsO7kKvhX2lApSlApSlApSlArjd3scSF5ZEjQc2dlRR62Y4FV/HOMtEY4oEElzNnq0JIVVXGuWQjdYk1Lk8yWVRuwrlY9FYw4muT4TcDfrZQCIz3QxbrCvq8b5xY70Hj8O7D+2w4+dq8T7fk/rq3s76OZA8MiSIeTRsrqfUykiu+KpeIdFo2cywE29wf+NCApc90qeTMvoYH0FTvQXVKqOCcZaRpILhQlzEAXVc6JUbIWaIncxtgjB3VgVOdi1vQKUpQKUqv491/g0vgmnryAIy2NKsSBqOdiACTj0UFhSsfDdcW0hWgh1eMS+pCuSzFQQHBKgMBjAPiZz42BM4mb9hB1QEbdWhfT1LIJiw6xZA51FAOQQ5OTkjAyGkpWVS/4odRNrAuFzjIbWx0jCkSjllm305xp28uvkl5xQoHW3hDYcGJtJGS8IQiQTeNhDMeS7rjuYhq6VQzNfGKFlEQk60s6AYUwCOTEbMWYhi2ga15Eg4IBBobeLi2F1tJq/GagBZadW3VfleTzB259h50G8pWVsJOI9ZHrQlArglxaqSfH0M/Vscvsg0rpXB1Zz4g1VApSlApSlApSlApSqvpTdGKwvZFOGS3ncHuKxMR+sUELoonXddfNu1yfxWfyLSMsIAPQwLSn0zHuFd/CC5QtNInWyPFEsYTAMYkbLEqckiJj3chjtNhwuzEVvDEvkxxog9SKFH6hXBuGurExSKoLF9Lx9Zods6ihDKVySSc53J5ZoOPh0gQx5UyiUQh8bHKCTWV7xGeXIsOwGuMly0aTSJJLJ1DaZEk6rEmFVjoIA0thhjkMgggcxK8Dj0mEyNrLa9e2vrfKDZxp1DAwuMaRjGnavqcLYkCSRCuoOVjj6rrHBBBc6m1bgHbGcb5G1BQ9KL2ZFjuxZyK1oWkZtdudVsR/SEID5IKLqA+fEh7KuxxaY7iyk9pa7/9dWNxAHRkYZVgVI7wwwR9Rqp6FzFuGWDMck28GT3kRqCfrFSdHX40n/sMntLb36fGk/8AYZPaW3v1a0pOilS6klnVJrNo0G4Z3gkDtpbI0qSQRzz6a56/6L1ngidbtlOqbCgyaC2nTqYBcvpG5Ax2irW4+Uh9bfwmpNUYmHiV0derhca48k6CQMRmTdRu2dDLt+VIg7Ca7w8Qm1YbhykEAZETrpc+TnI8lgC2eSbKx1GtfSgpeB/jo9UtosTb7FMZ8ZhsGUNjAG5AJzyG1WXxdF5qP7KfyqRSgj/F0Xmo/sp/KnxdF5qP7KfyqRSgj/F0Xmo/sp/KnxdF5qP7KfyqRSgj/F0Xmo/sp/KvnxdF5qP7KfyqTSgw/Ur80fUKV7pQbWlKUCofGbDr7a4hzjrY5I893WIV/wDeplKCs6M8Q6+ytZTzeJCw+a+kB1PpDAg+qpcl6qyxxnOXDlT2eJpyPXhs+pTVJw9/BLt7d9obl3mt27FmbLzwZ7CW1Sr3h5APIqx47w8yRqU+UjOtcEAnvAJ5HtHZkDO2aCZ4IuvXg5582xnGnOnOM42zXye8VHjQ+VISqgb+SrMSfRhefeR31n06UuoIdYyw2JZmiIP96MqcH6R9FSuDW8kkpuJu4qgIK7HmQp3C7YHack8tNBYcZ4iLe2nnblFG8nr0KWx6zjFcujdgYLK0hbyooYo2/OSNVb9YNV3F38KuUtE3jhaOa6bsGkh4IPzmYK5HYib/ACi1o6BSlKCNcfKRetv4TUOHpHG1stxhurZlUbK5OqURKw0EhlJIIIJyOVTLj5SH1t/Ca7JAo5KB6gByOf3kmgzQ+EKDGerlxgkfIbnRG6jHWZUsJVG4GDnOmvq/CBb6mBWUKMjWVGksApK5zsdTqvcWIGd1zoDZRn/hp2/kr+UMHs7RtXpLRASQigkAEhVGQBgD1AUHqKQMoYciAR6jXulKBSlKBSlKBSlKDFUpSg2tKUoFKUoIvEuGR3ETRSrqVsHmVKspyrKw3VgQCGBBBAIqoS4vLXxZI2vIh5MsRjS4UdnWRMVSQ/3lIJ+bWhpQZ2bppbqU1w3YdjpRWsr7Uz4LaVbqtJOFY7HsNfWu7u58WKI2kZ5zTdW82P8AlwKWVT/ec7fMNfOlswR+HMQxAuxsqs7H+jXPJVBJ+gVO/CGPzdz/AKa7+7qXBI4VwqO3iEcQIGSxJJZpHY5Z3c7u7HcsdzUyqv8ACKPzdz/prv7un4RR+buf9Nd/d0uC0pVX+EUfm7n/AE1393Ue56QoxSNY7kGQgajBcxqo1LnU5Uacg4z+6lwWV2+GibDEAtnSrPjKnsUE198PXuk9lN7tZu+6URQyzI0c5ER0lo5ZJN/xGMoGypPX4HeUYc8Z8x9Jg2dMLkAgEi71BQYXmDEqxGnTGd84z9dUabw9e6T2U3u08PXuk9lN7tZMdNofxQMVyDKcL+MmdSPE3VkJ1eUwwBnUmDgEGpF/0oihlmR45yIm0lo5ZJN/xGMoGyM9eAO8ow54yGk8PXuk9lN7tPD17pPZTe7WTfpnEucxSHAz4lyJScqpXAV/GzrHLPJjuFNdLfpSHwFt5y5IwOvk0MpaBdSyZwQGuFBGARpJ5YyGo8PXuk9lN7tPD17pPZTe7VfLOMkRpK2lC7ZmkXA8cADxjkkxkejIqF+EMK7SLcK+/ihp3yAQMhtQBGT+o92aC98PXuk9lN7tPD17pPZTe7VNd8et43ZWNx4pwSDORkgEDOrtz+rPLBK647bxyvG7TDRjJDzN2MW2DZ2C55dueW9Bc+Hr3Seym92nh690nspvdqHdSKgBGthka8TODGCQB4urJOTy9FTPAV75PaTe9QZbwd/NS+zl92lffCpPOyfbf+dKDY0pSgUpUDjPF1totbAsxISONcF55W8iNAe09/IAEnABIDpxLikVvH1k0gRcgDOSWY8lVRuzHsUAk9lVQ4leT7wWyQIeUl2WLkd4tozkD86RG7wK68I4E3WC5uyslyQdOMmO0VuccIPo2aTGp+3Awq3dBl73o9eytCz38GYZOtQC0YLq0Om4NxkjEjfld1SDf3sG81tHcIOb2pZJAO/waUnI9UhPcDWgpQQ+GcViuE1wuGAJU7FWRxzV0YBkYdqkAipmKpeMcBLP4RbMIrpQBqOdFwo5RTqPKTubykzle0NK4JxgXEZbSUkRjHLE2NUEq41IcbHYghhsysrDYigsMVGv/I/Sj/3FqTUa/wDI/Sj/ANxaCTSlKBSlKBimKUoPmgZzgZ5Z7cH0/QK+0pQK8ugIwQCO478txXqlB8ZAeYB5HffcHI/XX2lKDFUr5X2g2tKUoFZzgy+F3L3jbxRl4bQdmkHTNP63ZSqn5iZHyhr1084wbexkKFhJMyW8WgZfrJ2CAova4BZgO9ateD2/V20CdUItCIojVtYiCqAEDYGrAAGfRQTKUpQKUpQKznH18FmS+XZPFiux2NBnxJj6YWYknzbSc8LjR1H4jFqhlURrJqRh1bnSsmVI0s2DgHkTg8+2gjXlvc6y0M8QXbEckTMNh5xXBGT24bGeVfLG+68SRyxmOSMgOmrPPdHRxjUh0nDYBypBAIIFZ8H3FTNZBG167aSS1cSY1gwnCa8EguYzGSQSCScZG9T7f+sLj/L2/wDu3VBNNivfJ7Sb3qqhKoMavOys8Rm3M4XQmnWdWvAxrHb21etyNQrSyjZInaNS3VKmogE6CBlc93ooKKfpDbICZLqWMDAJkS8jwSUAHjEYb8YhxzwwPKvdtxuCRXaO5lYIyKdK3R3kfQmADvltvR21bjo7bf2WDkB8nHyH0f8Am1fX6PWx05tovFGFGhcKA2sYGPneN6zmgqH41AAD4TKSUMgULdlmiDqnWBQclCzrhuRzkZAOOcvH7dBl7mZRkqSyXg0kO6b77eNHJ9hu6r6LgsC+TbxL2bIg2O+OXLc18XgVuGDi3iDAltWhM6i2snOOeok57ye80FdY3UUzskdyzMuxGbgfO5EtgjxTuKsPixvOv9qX3692nBoIjmKCJD3oiLjnywNuZ+s1MoIHxY3nX+1L79PixvOv9qX36n0oIHxY3nX+1L79Piw+df7Uvv1PpQYn9FPql+8pX2lBtaUpQZDpbZvc3lrFERrtka9VW2RpkkjSFXIzhWU3C5wcZzvjFXvCePRz5QZSZB+MgkwssXrXO69zjKnsJqmhvn+OrlI4tWILRXcnSsMYa6c74JZ2LgBf7pJIwAb7ifBobgATRK+ndW3DxnvRxhkPpBBoJtKo/wAH5k+Qv51HYk4julH6TASn6ZKFOILyeyk/QuLf/vkoLylUnhHEPMWXt7j93UV8CcQb8uyj/QuLj/vjoLyq7ivHYrfAYlpHz1cMY1yzEdiR93exwo5kgb1E+IZ3+Xv5iO1IFjtVP6QDSj6JBU7hnBIbfV1MSqW8t92eQ97yMSzn0kmgzvRi1kg4hcCbAe9j8KZVOpYpIpDGyA9uIpbZSe0oT24q6t/6wuP8vb/7t1VVxG+deMWKPEVDLcpHIDqWWNo45GB+Y6tCvi7ggggnxgtrb/1hcf5e3/3bqgtW5Gq20jk1QMCOr6kKVJx45KYbGnsUN29wx21ZNyNcbD5GL8xf4RQd6UpQKUpQKUpQKUpQKUpQYqlKUG1pSlBjU4hJBxTiD9W0kBW119WC8kJ6tgJBGBmRDgggZYaQQCCcamw4lFOgeGVJEO2pGDDI5g45Ed3Oqq3Oji1wDt1trAw9JhlnV/1TRV1l4Ha3OmdVXU4BW4gd4Xdez8dEQWX6SKC5pVH8R3CfI8Rl25LPHBOo+lVRz9Lmhh4gOU1m/rhuIf8A5noLylUeviHzLL7dz+7RQQ8QPOWzT1Q3E3/ypQXlR77iEcKGSaRI0HNnZUUfSe2qv4kuX+V4jIP7tvHbwD63WRx9DCvcXALW3zO6gtGCxnuHed41UZY9bKSUXGScECgpbviclxxDhjLGyW4lm0mRSklw3gk/jhDukajbxsFi+cAAFrviCPFcC4SNpEaMRyomC6hGZkdFPlY1uCvMggjJGDwvSH4nYgEEJBdTbb7kwRofpEkn1V0vrcXF31Em8McSStH2TtI8iqH+ciiJvF5EuM+TQduG9KLW5LJBcRu4zmMHEiY5hozhlI9IqbYfIxfmL/CK6JCqppVQqgYAUAADuAHKq21s5OsglEn4sQKnV5cAsSpLEZKnCjA2B57kHYLalKUClKUClKUClKUClKUGKpSlBtaUpQYj4S0CCznc4h61ba6PZ4JcvGZNR7FLwxqf7rt31tIsaRpxpwMYxjGNsY7MVD49woXNtNDq0l18V+ZjkB1RuPSrhW/RrP8AR60kNuktnIsJ8ZZbOUGWCGdGKypHgh4QHVgMEpjBC70GvpVH8eXCfL8Pl2/KtniuEx6mKSf9Br6emFuPLFwn/qWt7H+tosfroLulUf4bWf8AaV9WHz9WM19HTG3Pkde//p217J+tYiP10F3Xw1SfHs7/ACHD5d+TXDxWyfSAXkHs6ruPW0gtpJb6QSKAAtnAGjjnkc6Y4nckvMWdlXHiodW6mgifBzGrzX80RBt0k8FtcchBEzytoPLq+snZVxtpjQDYCtFb/wBYXH+Xt/8Aduq6dHOFG2tYomIZwC0jDYPNIxeVgOwF2YgdgIFc7f8ArC4/y9v/ALt1QWrcjXGw+Ri/MX+EV2bka42HyMX5i/wig70pSgUpSgUpSgUpSgUpSgxVKUoNrSlKBWb4i3gVy1zytpyoue6CUAJHcHuQqFjc9mmNtgHNaSvMkYYFWAIIIIIBBB2IIPMUHqlZbrH4aUTeW0dtEaDLz2p0s2hE8qeIKjEKMuoU4DqPFv8Ah3FIriMSQSpIh21IQwB7QcciO0HcUEqlM1Gv+JRQRmSaVI0HNnYKM9gyeZ9FBJrN2reHXSzDe1tmbqT2XNzgo0o744wWRT2szt+ShNb0h4tNPEr9W8PD+sRZ3bVDPPC7aCyrjVDCCylicOU1404y2zghVFVUUKqgKqqAoVQMAADYAAYxQe6qbY//ALG49FvbA+gmW6P7q63ltcM50XEccZxyiLyDbfDs+gHPehrtw7hqwqQuoljqd3Op5XIALM3acADGwAAAAAAASm5Gqq24cxkt5hJgLCEKYbD6ijEnxsZAXA2/KO/ZVq3I1xsPkYvzF/hFBS3/AEWdpJJILySB3LnIHWAa0iXGh2xsUZhsN3Pdvz4p0VmllEqX0kTCFY/FQN46lj1mC2MnVyxWlpQZk9GrrrC/xnIMlduqjwUVg2MaufMZ7mPM4I7N0bmNvLGb+XrJDGRLg5jMbA+KmrA1YGRyO/fWgpQZaPordqqqvFZgEGlcxxtsFCgsWJLtsN+05PMmpvD+AzI4eS+llwCNJGhd2jPkq2DtGRvny278VeUoFKUoFKUoMVSlKDa0pSgUpVJ0nvX0x28DFZ7omNWHOCMDM036CHbs1tGO2g4cK/pV5JdHeKDXb23czA4uJh62XqlPdG5Gz1Mv+i1tNJ1jRaZfOxNJbykdxliKsR6CSKn2NkkMUcUShUjVURRyVVAAH1Cu9BQfgl2eHX2n5vXn+LGr9dSLHorbRSCQRa5RylmeS5lX82SVmZfUCKt6UHG7tVljeORQyOrIynkysCGB9YJFVXRO6YwNDKxaa1c28jHnIEAMUh9LxNG59LMOyrus5xaQWt7DcnIinUW02ATh11PbPgDPMyRd5MsY7KDR0qr/AAlh/wCd/p7v7un4SQ/87/T3f3dT1gnzzquNWd9gAGYnbPICoKaAAA84AGANMmwH6FcoOORTXCRxl9SAsQ0U8QAZWA3dQDyO3OqyHhHEFlV2uY5ABF4uqSFTpCiQFQrZ1YY5/dnai61r5yf7MnuU1r5yf7MnuV94JZyxRKk83WsAMudssSS3Zy3AGSeVWFBXa185P9mT3Ka185P9mT3KsaUFdrXzk/2ZPcprXzk/2ZPcqxpQV2tfOT/Zk9ymtfOT/Zk9yrGlBXa185P9mT3Ka185P9mT3KsaUGb6m087J9cv8qVXUoNrSlKDxJKFGWYAd5IA+s1Q9GlM7yXzj5YBLcH8i0U5VsdhlbMh/umIHyaq+kMcCXsj8QtjPDJHFHbHqWu0RyXEkQjVW0SOxQ6sDUMDPi4q/wCilrJHZQJMCHVT4rNraNNRMaM++plTQpOTkqTk86C2pSlApSlAqDxvhYubeWFiV1rgMOcbjdHX+8rBWHpUVOqs6TW8r2VyluSJWjYJhtBJI5K/5DEZAbsJB7KD50b4sbi2R3AEq6o5lH/DniYpKvq1qcd4IPbVpWH4FFA95A3D7VrdYRIl0TC1qMGMaIHUgdbKHKPqGrSA2/j+NuKCNcH8ZD62/hNd9Y7xXC9YeIvVh9ROA2MDAJzuP/M1EAXUV6iHIAONUeQDyONPI0FlrHeKax3iq/qh/Z4vrTsOPm95xRowOcEI5ncoNhufyaCw1jvFNY7xVdIiqCWghAAySWjGB3nK7CgVTygh5Z8qPljOfJ7qCx1jvFNY7xVeEXzEP2o+zn+T6R9dehb/AOGi+tPdoJ2sd4prHeKg+Df4aP6092ng3+Gj+tPdoJ2sd4prHeKg+Df4aP6092ng3+Gj+tPdoMxrHeP1V9qz+N4/7Iv7L+VKDR0pVRe9K7aKQxGUvKPKjhSW5kT86OFWZfpAoI/S/wAi0/zlr/uir8Viuk/SmFltsieMLdWzs01teW6KiSAsxkkjCgAb7mtjBMrqrIwZWAIZSGDA8iCNiKDpSlKBSlKBSleJZQqlmICgEkkgBQOZJPIUGU4JxpIp+IqyTk+FscxwXMy7wwflRoRn0Zq2/CiLzV3/AKS++6qh6PdKIFe/IE0qvdO6PBb3dyjoYoVyJIo2UjKsOfZV9adLLaSRY+sKSNssc8c1q7nuVJlUv9GaDxb8cSe4WNY7hSoLFpYJ4FIZWGFaRQCduX/9qGnQOMAfj5iQYiG/EggwoEQjCYHigchnar6f5SH1t/Cak0GWj+Du3GjLysFZWAJiGkoxZdLKgZQCzbAgZOryt673fQeGRIkd5SI41j5x6mCkkNq0ZVssSdOkHAzkACtFSgzl70GhkEQLyDq4o4lIMYJWIkrltOebbgEA4U8wK8TdAYWDZkk3DgnTbZIkeNzljFqODGuCSTWmpQZdvg9t2PjvIw1FiD1I1EyPJuVjB5yODggnbPkjF5wvhggj0K7tuWLOQzEsckkgDO+/01MpQKUpQKUpQYqlKUF10yuWjspGV2jGqFZJF2aGB5kWeQN+SViZzq/Jxnsqx4bw+KCJY4I1SMclQADft9JPMnmeZrrNMgyGZeW4JHkk45d2TiqJejAj2s7ya2XmIlMM0K/mxyqxjXfyUKj0UGixWa4dCkPE5IbbAjeAzTxLskM5kURMFGyNKvXEgc+pB5kk/Y+EzSAh+KyFdsiCO1hJBAIy5VmGQQcgg71a8M4dDbr1cIC6iXbLF3lY4Bd3YlnbkNRJPId1BPpXjrRnGRkjOM9n/hrn4fHpVusXS2wORhjgnY9uwJoO9K8hxnGRnu/89Yr1QKzXGIVm4jbQXABh6p5Y428i4uEdQdQ5OY0IYKdvHLYygK6WonE+FRXEeiZAy5DDdlZHXkyOpDIw7GBBFBKAqu4uiSLJFLFE8WkFxKQEwSwHNT83ntjaoX4P3CbRcSn09gmjtrjA/P0qx9bFjXyPgLOLiG5uZJhIkOTiKHQFeQ4Tq1BG45kk9xFB54RC6xdVJJHKYndVbr5OsVMsUSRtOS6x7Enc6cnJyamhcjUNOMZz4TNjGAc5xywR9Yqs/wDx9BpVesmwpcjeLbrANQzozp28nkeRBG1SLfoXEjZEkpGvrCp6nSzFo3fIEY2Z4Y2IGB4uBgEghISRTyMZ5Da6lO5OB2dp2rqkBPJQfVcTnnuOyoEnQWA4GXChEj0gQgaEWRcZ6vOSJXBOcjOxWpvBejkVrnqi+MBcMQQoCouBtsPEzjlljy2ADp4K3zP28/u08Fb5n7ef3asaUFd4K3zP28/u08Fb5n7ef3asaUFd4K3zP28/u08Fb5n7ef3asaUFd4K3zP28/u08Fb5n7ef3asaUGS6+L+y/tXpUelBqbrhMUjanTJ5Zy42222PLb9/ea4L0cgA+Tzz3y2dye3PZnFKUHR+BwtnVGGzzznl2D1Db6qPwOEhR1Y8UYXc+KMgjG/YRn/7NKUCDgcKFSqYK8jlvr57mvTcHiKIhTKp5IJc6cYxjf+6P195pSg9WfCooiTGgUkY7TkfSfQPqqXSlApSlAqLJG4kLKFIKqPGYrgqXPYpz5X6qUoPuuXzcftG+7prl83H7Rvu6UoGuXzcftG+7prl83H7Rvu6UoGuXzcftG+7prl83H7Rvu6UoGuXzcftG+7prl83H7Rvu6UoGuXzcftG+7prl83H7Rvu6UoGuXzcftG+7prl83H7Rvu6UoKP8H5v+V9t/cpSlB//Z"/>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plot-skeleton.jpg"/>
          <p:cNvPicPr>
            <a:picLocks noChangeAspect="1"/>
          </p:cNvPicPr>
          <p:nvPr/>
        </p:nvPicPr>
        <p:blipFill>
          <a:blip r:embed="rId2" cstate="print"/>
          <a:stretch>
            <a:fillRect/>
          </a:stretch>
        </p:blipFill>
        <p:spPr>
          <a:xfrm>
            <a:off x="6477000" y="1447800"/>
            <a:ext cx="1537716" cy="20855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eaLnBrk="0" fontAlgn="base" hangingPunct="0">
              <a:spcBef>
                <a:spcPct val="0"/>
              </a:spcBef>
              <a:spcAft>
                <a:spcPct val="0"/>
              </a:spcAft>
              <a:buClrTx/>
              <a:buSzTx/>
              <a:buFontTx/>
              <a:buChar char="•"/>
            </a:pPr>
            <a:r>
              <a:rPr lang="en-US" sz="4000" dirty="0" smtClean="0">
                <a:latin typeface="Calibri" pitchFamily="34" charset="0"/>
                <a:ea typeface="Times New Roman" pitchFamily="18" charset="0"/>
                <a:cs typeface="Times New Roman" pitchFamily="18" charset="0"/>
              </a:rPr>
              <a:t>Help students focus on text structure "differences between fiction and nonfiction" as they read</a:t>
            </a:r>
            <a:endParaRPr lang="en-US" sz="4000" dirty="0" smtClean="0">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ClrTx/>
              <a:buSzTx/>
              <a:buFontTx/>
              <a:buChar char="•"/>
            </a:pPr>
            <a:r>
              <a:rPr lang="en-US" sz="4000" dirty="0" smtClean="0">
                <a:latin typeface="Calibri" pitchFamily="34" charset="0"/>
                <a:ea typeface="Times New Roman" pitchFamily="18" charset="0"/>
                <a:cs typeface="Times New Roman" pitchFamily="18" charset="0"/>
              </a:rPr>
              <a:t>Help students write well-organized summaries of a text</a:t>
            </a:r>
            <a:endParaRPr lang="en-US" sz="40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solidFill>
                  <a:schemeClr val="tx2">
                    <a:lumMod val="75000"/>
                  </a:schemeClr>
                </a:solidFill>
              </a:rPr>
              <a:t>Graphic Organizers Can Also:</a:t>
            </a:r>
            <a:endParaRPr lang="en-US" dirty="0">
              <a:solidFill>
                <a:schemeClr val="tx2">
                  <a:lumMod val="75000"/>
                </a:schemeClr>
              </a:solidFill>
            </a:endParaRPr>
          </a:p>
        </p:txBody>
      </p:sp>
      <p:pic>
        <p:nvPicPr>
          <p:cNvPr id="3076" name="Picture 4" descr="http://aim.cast.org/sites/aim.cast.org/files/gorgimage6.jpg">
            <a:hlinkClick r:id="rId2"/>
          </p:cNvPr>
          <p:cNvPicPr>
            <a:picLocks noChangeAspect="1" noChangeArrowheads="1"/>
          </p:cNvPicPr>
          <p:nvPr/>
        </p:nvPicPr>
        <p:blipFill>
          <a:blip r:embed="rId3" cstate="print"/>
          <a:srcRect/>
          <a:stretch>
            <a:fillRect/>
          </a:stretch>
        </p:blipFill>
        <p:spPr bwMode="auto">
          <a:xfrm>
            <a:off x="5084393" y="4191000"/>
            <a:ext cx="2412861" cy="2209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241</TotalTime>
  <Words>730</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         </vt:lpstr>
      <vt:lpstr>Slide 2</vt:lpstr>
      <vt:lpstr>Should comprehension strategies be taught in isolation or in conjunction with other strategies?</vt:lpstr>
      <vt:lpstr>Slide 4</vt:lpstr>
      <vt:lpstr>What are graphic organizers?</vt:lpstr>
      <vt:lpstr>Slide 6</vt:lpstr>
      <vt:lpstr>Graphic organizers help students by:</vt:lpstr>
      <vt:lpstr>As a tool to support students’ thinking and learning processes, 29 research studies have shown that graphic organizers help students:</vt:lpstr>
      <vt:lpstr>Graphic Organizers Can Also:</vt:lpstr>
      <vt:lpstr>Here are some examples of graphic organizers you may already use:</vt:lpstr>
      <vt:lpstr>Now we have something for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use graphic organizers?</dc:title>
  <dc:creator>MMahar</dc:creator>
  <cp:lastModifiedBy>kzannini</cp:lastModifiedBy>
  <cp:revision>20</cp:revision>
  <dcterms:created xsi:type="dcterms:W3CDTF">2013-10-28T19:15:27Z</dcterms:created>
  <dcterms:modified xsi:type="dcterms:W3CDTF">2013-12-17T17:25:40Z</dcterms:modified>
</cp:coreProperties>
</file>